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6" r:id="rId4"/>
    <p:sldId id="258" r:id="rId5"/>
    <p:sldId id="259" r:id="rId6"/>
    <p:sldId id="260" r:id="rId7"/>
    <p:sldId id="261" r:id="rId8"/>
    <p:sldId id="265" r:id="rId9"/>
    <p:sldId id="262" r:id="rId10"/>
    <p:sldId id="263" r:id="rId11"/>
    <p:sldId id="264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314" r:id="rId21"/>
    <p:sldId id="315" r:id="rId22"/>
    <p:sldId id="311" r:id="rId23"/>
    <p:sldId id="312" r:id="rId24"/>
    <p:sldId id="313" r:id="rId25"/>
    <p:sldId id="275" r:id="rId26"/>
    <p:sldId id="277" r:id="rId27"/>
    <p:sldId id="278" r:id="rId28"/>
    <p:sldId id="279" r:id="rId29"/>
    <p:sldId id="318" r:id="rId30"/>
    <p:sldId id="319" r:id="rId31"/>
    <p:sldId id="320" r:id="rId32"/>
    <p:sldId id="280" r:id="rId33"/>
    <p:sldId id="281" r:id="rId34"/>
    <p:sldId id="282" r:id="rId35"/>
    <p:sldId id="283" r:id="rId36"/>
    <p:sldId id="284" r:id="rId37"/>
    <p:sldId id="285" r:id="rId38"/>
    <p:sldId id="286" r:id="rId39"/>
    <p:sldId id="287" r:id="rId40"/>
    <p:sldId id="288" r:id="rId41"/>
    <p:sldId id="289" r:id="rId42"/>
    <p:sldId id="290" r:id="rId43"/>
    <p:sldId id="291" r:id="rId44"/>
    <p:sldId id="292" r:id="rId45"/>
    <p:sldId id="293" r:id="rId46"/>
    <p:sldId id="294" r:id="rId47"/>
    <p:sldId id="295" r:id="rId48"/>
    <p:sldId id="296" r:id="rId49"/>
    <p:sldId id="298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00" r:id="rId61"/>
    <p:sldId id="299" r:id="rId62"/>
    <p:sldId id="316" r:id="rId63"/>
    <p:sldId id="317" r:id="rId64"/>
    <p:sldId id="297" r:id="rId65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Arkusz_programu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Arkusz_programu_Microsoft_Excel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Arkusz_programu_Microsoft_Excel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Arkusz_programu_Microsoft_Excel4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Arkusz_programu_Microsoft_Excel5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Arkusz_programu_Microsoft_Excel6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Arkusz_programu_Microsoft_Excel7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Arkusz_programu_Microsoft_Excel8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2.5610415171045307E-2"/>
          <c:y val="0.13662397934940587"/>
          <c:w val="0.97342995169082125"/>
          <c:h val="0.76594256755048673"/>
        </c:manualLayout>
      </c:layout>
      <c:pie3DChart>
        <c:varyColors val="1"/>
        <c:ser>
          <c:idx val="0"/>
          <c:order val="0"/>
          <c:tx>
            <c:strRef>
              <c:f>Arkusz1!$B$1</c:f>
              <c:strCache>
                <c:ptCount val="1"/>
                <c:pt idx="0">
                  <c:v>Powierzchnia ogółem- 14 200 ha</c:v>
                </c:pt>
              </c:strCache>
            </c:strRef>
          </c:tx>
          <c:explosion val="11"/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5"/>
            <c:bubble3D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cat>
            <c:strRef>
              <c:f>Arkusz1!$A$2:$A$11</c:f>
              <c:strCache>
                <c:ptCount val="10"/>
                <c:pt idx="0">
                  <c:v>Jastrzębiec- 1339 ha</c:v>
                </c:pt>
                <c:pt idx="1">
                  <c:v>Tarnawiec- 425 ha</c:v>
                </c:pt>
                <c:pt idx="2">
                  <c:v>Słoboda- 676 ha</c:v>
                </c:pt>
                <c:pt idx="3">
                  <c:v>Dąbrowica- 1450 ha</c:v>
                </c:pt>
                <c:pt idx="4">
                  <c:v>Kuryłówka- 1984 ha</c:v>
                </c:pt>
                <c:pt idx="5">
                  <c:v>Brzyska Wola- 3076 ha</c:v>
                </c:pt>
                <c:pt idx="6">
                  <c:v>Kolonia Polska- 785 ha</c:v>
                </c:pt>
                <c:pt idx="7">
                  <c:v>Wólka Łamana- 360 ha</c:v>
                </c:pt>
                <c:pt idx="8">
                  <c:v>Kulno- 2659 ha</c:v>
                </c:pt>
                <c:pt idx="9">
                  <c:v>Ożanna- 1446 ha</c:v>
                </c:pt>
              </c:strCache>
            </c:strRef>
          </c:cat>
          <c:val>
            <c:numRef>
              <c:f>Arkusz1!$B$2:$B$11</c:f>
              <c:numCache>
                <c:formatCode>General</c:formatCode>
                <c:ptCount val="10"/>
                <c:pt idx="0">
                  <c:v>1339</c:v>
                </c:pt>
                <c:pt idx="1">
                  <c:v>425</c:v>
                </c:pt>
                <c:pt idx="2">
                  <c:v>676</c:v>
                </c:pt>
                <c:pt idx="3">
                  <c:v>1450</c:v>
                </c:pt>
                <c:pt idx="4">
                  <c:v>1984</c:v>
                </c:pt>
                <c:pt idx="5">
                  <c:v>3076</c:v>
                </c:pt>
                <c:pt idx="6">
                  <c:v>785</c:v>
                </c:pt>
                <c:pt idx="7">
                  <c:v>360</c:v>
                </c:pt>
                <c:pt idx="8">
                  <c:v>2659</c:v>
                </c:pt>
                <c:pt idx="9">
                  <c:v>1446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l"/>
      <c:layout>
        <c:manualLayout>
          <c:xMode val="edge"/>
          <c:yMode val="edge"/>
          <c:x val="0"/>
          <c:y val="4.5779350483121165E-2"/>
          <c:w val="0.2467289356058516"/>
          <c:h val="0.9071712111772670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layout>
        <c:manualLayout>
          <c:xMode val="edge"/>
          <c:yMode val="edge"/>
          <c:x val="0.24264188443835821"/>
          <c:y val="2.626778246139463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Arkusz1!$B$1</c:f>
              <c:strCache>
                <c:ptCount val="1"/>
                <c:pt idx="0">
                  <c:v>Liczba mieszkańców ogółem- 5779</c:v>
                </c:pt>
              </c:strCache>
            </c:strRef>
          </c:tx>
          <c:dPt>
            <c:idx val="0"/>
            <c:bubble3D val="0"/>
            <c:spPr>
              <a:solidFill>
                <a:schemeClr val="accent2">
                  <a:shade val="76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1"/>
            <c:bubble3D val="0"/>
            <c:spPr>
              <a:solidFill>
                <a:schemeClr val="accent2">
                  <a:tint val="77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Lbls>
            <c:numFmt formatCode="0.00%" sourceLinked="0"/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ctr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Arkusz1!$A$2:$A$3</c:f>
              <c:strCache>
                <c:ptCount val="2"/>
                <c:pt idx="0">
                  <c:v>mężczyźni- 2916</c:v>
                </c:pt>
                <c:pt idx="1">
                  <c:v>kobiety- 2863</c:v>
                </c:pt>
              </c:strCache>
            </c:strRef>
          </c:cat>
          <c:val>
            <c:numRef>
              <c:f>Arkusz1!$B$2:$B$3</c:f>
              <c:numCache>
                <c:formatCode>General</c:formatCode>
                <c:ptCount val="2"/>
                <c:pt idx="0">
                  <c:v>2916</c:v>
                </c:pt>
                <c:pt idx="1">
                  <c:v>2863</c:v>
                </c:pt>
              </c:numCache>
            </c:numRef>
          </c:val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</c:legendEntry>
      <c:layout>
        <c:manualLayout>
          <c:xMode val="edge"/>
          <c:yMode val="edge"/>
          <c:x val="0.66538848896543246"/>
          <c:y val="0.26374815377898608"/>
          <c:w val="0.25341768409471294"/>
          <c:h val="0.29508605875236665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>
          <a:softEdge rad="901700"/>
        </a:effectLst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accent1"/>
      </a:solidFill>
      <a:round/>
    </a:ln>
    <a:effectLst>
      <a:softEdge rad="533400"/>
    </a:effectLst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bar"/>
        <c:grouping val="stack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Liczba mieszkańców</c:v>
                </c:pt>
              </c:strCache>
            </c:strRef>
          </c:tx>
          <c:spPr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cat>
            <c:strRef>
              <c:f>Arkusz1!$A$2:$A$11</c:f>
              <c:strCache>
                <c:ptCount val="10"/>
                <c:pt idx="0">
                  <c:v>Brzyska Wola</c:v>
                </c:pt>
                <c:pt idx="1">
                  <c:v>Dąbrowica</c:v>
                </c:pt>
                <c:pt idx="2">
                  <c:v>Jastrzębiec</c:v>
                </c:pt>
                <c:pt idx="3">
                  <c:v>Kolonia Polska</c:v>
                </c:pt>
                <c:pt idx="4">
                  <c:v>Kulno</c:v>
                </c:pt>
                <c:pt idx="5">
                  <c:v>Kuryłówka</c:v>
                </c:pt>
                <c:pt idx="6">
                  <c:v>Ożanna</c:v>
                </c:pt>
                <c:pt idx="7">
                  <c:v>Słoboda</c:v>
                </c:pt>
                <c:pt idx="8">
                  <c:v>Tarnawiec</c:v>
                </c:pt>
                <c:pt idx="9">
                  <c:v>Wólka Łamana</c:v>
                </c:pt>
              </c:strCache>
            </c:strRef>
          </c:cat>
          <c:val>
            <c:numRef>
              <c:f>Arkusz1!$B$2:$B$11</c:f>
              <c:numCache>
                <c:formatCode>General</c:formatCode>
                <c:ptCount val="10"/>
                <c:pt idx="0">
                  <c:v>1388</c:v>
                </c:pt>
                <c:pt idx="1">
                  <c:v>638</c:v>
                </c:pt>
                <c:pt idx="2">
                  <c:v>268</c:v>
                </c:pt>
                <c:pt idx="3">
                  <c:v>259</c:v>
                </c:pt>
                <c:pt idx="4">
                  <c:v>559</c:v>
                </c:pt>
                <c:pt idx="5">
                  <c:v>1737</c:v>
                </c:pt>
                <c:pt idx="6">
                  <c:v>301</c:v>
                </c:pt>
                <c:pt idx="7">
                  <c:v>161</c:v>
                </c:pt>
                <c:pt idx="8">
                  <c:v>243</c:v>
                </c:pt>
                <c:pt idx="9">
                  <c:v>225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48647008"/>
        <c:axId val="348646224"/>
        <c:axId val="0"/>
      </c:bar3DChart>
      <c:catAx>
        <c:axId val="34864700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348646224"/>
        <c:crosses val="autoZero"/>
        <c:auto val="1"/>
        <c:lblAlgn val="ctr"/>
        <c:lblOffset val="100"/>
        <c:noMultiLvlLbl val="0"/>
      </c:catAx>
      <c:valAx>
        <c:axId val="34864622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50000"/>
                  <a:lumOff val="5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3486470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500" b="0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solidFill>
      <a:schemeClr val="bg2">
        <a:lumMod val="25000"/>
      </a:schemeClr>
    </a:solidFill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bar"/>
        <c:grouping val="stack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Kobiety</c:v>
                </c:pt>
              </c:strCache>
            </c:strRef>
          </c:tx>
          <c:spPr>
            <a:solidFill>
              <a:schemeClr val="accent2">
                <a:tint val="77000"/>
              </a:schemeClr>
            </a:solidFill>
            <a:ln>
              <a:noFill/>
            </a:ln>
            <a:effectLst/>
            <a:sp3d/>
          </c:spPr>
          <c:invertIfNegative val="0"/>
          <c:cat>
            <c:strRef>
              <c:f>Arkusz1!$A$2:$A$7</c:f>
              <c:strCache>
                <c:ptCount val="6"/>
                <c:pt idx="0">
                  <c:v> &lt;2</c:v>
                </c:pt>
                <c:pt idx="1">
                  <c:v> 3-6</c:v>
                </c:pt>
                <c:pt idx="2">
                  <c:v> 7-15</c:v>
                </c:pt>
                <c:pt idx="3">
                  <c:v> 16-18</c:v>
                </c:pt>
                <c:pt idx="4">
                  <c:v> 19-60, 19-65</c:v>
                </c:pt>
                <c:pt idx="5">
                  <c:v> &gt;61, &gt;66</c:v>
                </c:pt>
              </c:strCache>
            </c:strRef>
          </c:cat>
          <c:val>
            <c:numRef>
              <c:f>Arkusz1!$B$2:$B$7</c:f>
              <c:numCache>
                <c:formatCode>0;0</c:formatCode>
                <c:ptCount val="6"/>
                <c:pt idx="0">
                  <c:v>-87</c:v>
                </c:pt>
                <c:pt idx="1">
                  <c:v>-141</c:v>
                </c:pt>
                <c:pt idx="2">
                  <c:v>-265</c:v>
                </c:pt>
                <c:pt idx="3">
                  <c:v>-95</c:v>
                </c:pt>
                <c:pt idx="4">
                  <c:v>-1630</c:v>
                </c:pt>
                <c:pt idx="5">
                  <c:v>-645</c:v>
                </c:pt>
              </c:numCache>
            </c:numRef>
          </c:val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Mężczyźni</c:v>
                </c:pt>
              </c:strCache>
            </c:strRef>
          </c:tx>
          <c:spPr>
            <a:solidFill>
              <a:schemeClr val="accent2">
                <a:shade val="76000"/>
              </a:schemeClr>
            </a:solidFill>
            <a:ln>
              <a:noFill/>
            </a:ln>
            <a:effectLst/>
            <a:sp3d/>
          </c:spPr>
          <c:invertIfNegative val="0"/>
          <c:cat>
            <c:strRef>
              <c:f>Arkusz1!$A$2:$A$7</c:f>
              <c:strCache>
                <c:ptCount val="6"/>
                <c:pt idx="0">
                  <c:v> &lt;2</c:v>
                </c:pt>
                <c:pt idx="1">
                  <c:v> 3-6</c:v>
                </c:pt>
                <c:pt idx="2">
                  <c:v> 7-15</c:v>
                </c:pt>
                <c:pt idx="3">
                  <c:v> 16-18</c:v>
                </c:pt>
                <c:pt idx="4">
                  <c:v> 19-60, 19-65</c:v>
                </c:pt>
                <c:pt idx="5">
                  <c:v> &gt;61, &gt;66</c:v>
                </c:pt>
              </c:strCache>
            </c:strRef>
          </c:cat>
          <c:val>
            <c:numRef>
              <c:f>Arkusz1!$C$2:$C$7</c:f>
              <c:numCache>
                <c:formatCode>0;0</c:formatCode>
                <c:ptCount val="6"/>
                <c:pt idx="0">
                  <c:v>101</c:v>
                </c:pt>
                <c:pt idx="1">
                  <c:v>128</c:v>
                </c:pt>
                <c:pt idx="2">
                  <c:v>286</c:v>
                </c:pt>
                <c:pt idx="3">
                  <c:v>93</c:v>
                </c:pt>
                <c:pt idx="4">
                  <c:v>1999</c:v>
                </c:pt>
                <c:pt idx="5">
                  <c:v>309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"/>
        <c:gapDepth val="7"/>
        <c:shape val="box"/>
        <c:axId val="348643480"/>
        <c:axId val="348647400"/>
        <c:axId val="0"/>
      </c:bar3DChart>
      <c:catAx>
        <c:axId val="348643480"/>
        <c:scaling>
          <c:orientation val="minMax"/>
        </c:scaling>
        <c:delete val="0"/>
        <c:axPos val="r"/>
        <c:numFmt formatCode="General" sourceLinked="1"/>
        <c:majorTickMark val="none"/>
        <c:minorTickMark val="none"/>
        <c:tickLblPos val="high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348647400"/>
        <c:crosses val="max"/>
        <c:auto val="1"/>
        <c:lblAlgn val="ctr"/>
        <c:lblOffset val="0"/>
        <c:tickLblSkip val="1"/>
        <c:noMultiLvlLbl val="0"/>
      </c:catAx>
      <c:valAx>
        <c:axId val="34864740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;0" sourceLinked="1"/>
        <c:majorTickMark val="none"/>
        <c:minorTickMark val="none"/>
        <c:tickLblPos val="low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3486434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5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l-PL"/>
              <a:t>Ilość dzieci i uczniów</a:t>
            </a:r>
          </a:p>
        </c:rich>
      </c:tx>
      <c:layout>
        <c:manualLayout>
          <c:xMode val="edge"/>
          <c:yMode val="edge"/>
          <c:x val="0.40591178820038809"/>
          <c:y val="1.751185497426308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cap="all" spc="120" normalizeH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8.4964730971128624E-2"/>
          <c:y val="0.13436398377753472"/>
          <c:w val="0.91503526902887145"/>
          <c:h val="0.557070095325228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Szkoła Podstawowa w Kuryłówce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64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Arkusz1!$A$2:$A$11</c:f>
              <c:strCache>
                <c:ptCount val="10"/>
                <c:pt idx="0">
                  <c:v>Oddziały przedszkolne(3- 6)</c:v>
                </c:pt>
                <c:pt idx="1">
                  <c:v>Klasa I</c:v>
                </c:pt>
                <c:pt idx="2">
                  <c:v>Klasa II</c:v>
                </c:pt>
                <c:pt idx="3">
                  <c:v>Klasa III</c:v>
                </c:pt>
                <c:pt idx="4">
                  <c:v>Klasa IV (a, b)</c:v>
                </c:pt>
                <c:pt idx="5">
                  <c:v>Klasa V (a, b)</c:v>
                </c:pt>
                <c:pt idx="6">
                  <c:v>Klasa VI</c:v>
                </c:pt>
                <c:pt idx="7">
                  <c:v>Klasa VII</c:v>
                </c:pt>
                <c:pt idx="8">
                  <c:v>Klasa VIII (a, b)</c:v>
                </c:pt>
                <c:pt idx="9">
                  <c:v>Klasa III gim. (a, b)</c:v>
                </c:pt>
              </c:strCache>
            </c:strRef>
          </c:cat>
          <c:val>
            <c:numRef>
              <c:f>Arkusz1!$B$2:$B$11</c:f>
              <c:numCache>
                <c:formatCode>General</c:formatCode>
                <c:ptCount val="10"/>
                <c:pt idx="0">
                  <c:v>99</c:v>
                </c:pt>
                <c:pt idx="1">
                  <c:v>23</c:v>
                </c:pt>
                <c:pt idx="2">
                  <c:v>18</c:v>
                </c:pt>
                <c:pt idx="3">
                  <c:v>15</c:v>
                </c:pt>
                <c:pt idx="4">
                  <c:v>31</c:v>
                </c:pt>
                <c:pt idx="5">
                  <c:v>44</c:v>
                </c:pt>
                <c:pt idx="6">
                  <c:v>22</c:v>
                </c:pt>
                <c:pt idx="7">
                  <c:v>25</c:v>
                </c:pt>
                <c:pt idx="8">
                  <c:v>34</c:v>
                </c:pt>
                <c:pt idx="9">
                  <c:v>33</c:v>
                </c:pt>
              </c:numCache>
            </c:numRef>
          </c:val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Szkoła Podstawowa w Brzyskiej Woli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overflow" horzOverflow="overflow" vert="horz" wrap="square" lIns="38100" tIns="19050" rIns="38100" bIns="19050" anchor="ctr" anchorCtr="1">
                <a:spAutoFit/>
              </a:bodyPr>
              <a:lstStyle/>
              <a:p>
                <a:pPr>
                  <a:defRPr sz="1064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Arkusz1!$A$2:$A$11</c:f>
              <c:strCache>
                <c:ptCount val="10"/>
                <c:pt idx="0">
                  <c:v>Oddziały przedszkolne(3- 6)</c:v>
                </c:pt>
                <c:pt idx="1">
                  <c:v>Klasa I</c:v>
                </c:pt>
                <c:pt idx="2">
                  <c:v>Klasa II</c:v>
                </c:pt>
                <c:pt idx="3">
                  <c:v>Klasa III</c:v>
                </c:pt>
                <c:pt idx="4">
                  <c:v>Klasa IV (a, b)</c:v>
                </c:pt>
                <c:pt idx="5">
                  <c:v>Klasa V (a, b)</c:v>
                </c:pt>
                <c:pt idx="6">
                  <c:v>Klasa VI</c:v>
                </c:pt>
                <c:pt idx="7">
                  <c:v>Klasa VII</c:v>
                </c:pt>
                <c:pt idx="8">
                  <c:v>Klasa VIII (a, b)</c:v>
                </c:pt>
                <c:pt idx="9">
                  <c:v>Klasa III gim. (a, b)</c:v>
                </c:pt>
              </c:strCache>
            </c:strRef>
          </c:cat>
          <c:val>
            <c:numRef>
              <c:f>Arkusz1!$C$2:$C$11</c:f>
              <c:numCache>
                <c:formatCode>General</c:formatCode>
                <c:ptCount val="10"/>
                <c:pt idx="0">
                  <c:v>51</c:v>
                </c:pt>
                <c:pt idx="1">
                  <c:v>15</c:v>
                </c:pt>
                <c:pt idx="2">
                  <c:v>16</c:v>
                </c:pt>
                <c:pt idx="3">
                  <c:v>10</c:v>
                </c:pt>
                <c:pt idx="4">
                  <c:v>18</c:v>
                </c:pt>
                <c:pt idx="5">
                  <c:v>11</c:v>
                </c:pt>
                <c:pt idx="6">
                  <c:v>5</c:v>
                </c:pt>
                <c:pt idx="7">
                  <c:v>8</c:v>
                </c:pt>
                <c:pt idx="8">
                  <c:v>12</c:v>
                </c:pt>
                <c:pt idx="9">
                  <c:v>0</c:v>
                </c:pt>
              </c:numCache>
            </c:numRef>
          </c:val>
        </c:ser>
        <c:ser>
          <c:idx val="2"/>
          <c:order val="2"/>
          <c:tx>
            <c:strRef>
              <c:f>Arkusz1!$D$1</c:f>
              <c:strCache>
                <c:ptCount val="1"/>
                <c:pt idx="0">
                  <c:v>Szkoła Podstawowa w Dąbrowicy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64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Arkusz1!$A$2:$A$11</c:f>
              <c:strCache>
                <c:ptCount val="10"/>
                <c:pt idx="0">
                  <c:v>Oddziały przedszkolne(3- 6)</c:v>
                </c:pt>
                <c:pt idx="1">
                  <c:v>Klasa I</c:v>
                </c:pt>
                <c:pt idx="2">
                  <c:v>Klasa II</c:v>
                </c:pt>
                <c:pt idx="3">
                  <c:v>Klasa III</c:v>
                </c:pt>
                <c:pt idx="4">
                  <c:v>Klasa IV (a, b)</c:v>
                </c:pt>
                <c:pt idx="5">
                  <c:v>Klasa V (a, b)</c:v>
                </c:pt>
                <c:pt idx="6">
                  <c:v>Klasa VI</c:v>
                </c:pt>
                <c:pt idx="7">
                  <c:v>Klasa VII</c:v>
                </c:pt>
                <c:pt idx="8">
                  <c:v>Klasa VIII (a, b)</c:v>
                </c:pt>
                <c:pt idx="9">
                  <c:v>Klasa III gim. (a, b)</c:v>
                </c:pt>
              </c:strCache>
            </c:strRef>
          </c:cat>
          <c:val>
            <c:numRef>
              <c:f>Arkusz1!$D$2:$D$11</c:f>
              <c:numCache>
                <c:formatCode>General</c:formatCode>
                <c:ptCount val="10"/>
                <c:pt idx="0">
                  <c:v>57</c:v>
                </c:pt>
                <c:pt idx="1">
                  <c:v>12</c:v>
                </c:pt>
                <c:pt idx="2">
                  <c:v>6</c:v>
                </c:pt>
                <c:pt idx="3">
                  <c:v>3</c:v>
                </c:pt>
                <c:pt idx="4">
                  <c:v>11</c:v>
                </c:pt>
                <c:pt idx="5">
                  <c:v>23</c:v>
                </c:pt>
                <c:pt idx="6">
                  <c:v>6</c:v>
                </c:pt>
                <c:pt idx="7">
                  <c:v>6</c:v>
                </c:pt>
                <c:pt idx="8">
                  <c:v>9</c:v>
                </c:pt>
                <c:pt idx="9">
                  <c:v>0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61"/>
        <c:gapDepth val="0"/>
        <c:shape val="box"/>
        <c:axId val="348645832"/>
        <c:axId val="348649360"/>
        <c:axId val="0"/>
      </c:bar3DChart>
      <c:catAx>
        <c:axId val="34864583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64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348649360"/>
        <c:crosses val="autoZero"/>
        <c:auto val="1"/>
        <c:lblAlgn val="ctr"/>
        <c:lblOffset val="100"/>
        <c:noMultiLvlLbl val="0"/>
      </c:catAx>
      <c:valAx>
        <c:axId val="34864936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3486458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Arkusz1!$B$1</c:f>
              <c:strCache>
                <c:ptCount val="1"/>
                <c:pt idx="0">
                  <c:v>Sprzedaż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Lbls>
            <c:numFmt formatCode="0.00%" sourceLinked="0"/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ctr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Arkusz1!$A$2:$A$5</c:f>
              <c:strCache>
                <c:ptCount val="4"/>
                <c:pt idx="0">
                  <c:v>Literatura piękna dla dorosłych</c:v>
                </c:pt>
                <c:pt idx="1">
                  <c:v>Literatura piękna dla dzieci</c:v>
                </c:pt>
                <c:pt idx="2">
                  <c:v>Literatura popularno- naukowa</c:v>
                </c:pt>
                <c:pt idx="3">
                  <c:v>Prenumerata prasy</c:v>
                </c:pt>
              </c:strCache>
            </c:strRef>
          </c:cat>
          <c:val>
            <c:numRef>
              <c:f>Arkusz1!$B$2:$B$5</c:f>
              <c:numCache>
                <c:formatCode>General</c:formatCode>
                <c:ptCount val="4"/>
                <c:pt idx="0">
                  <c:v>10858</c:v>
                </c:pt>
                <c:pt idx="1">
                  <c:v>10499</c:v>
                </c:pt>
                <c:pt idx="2">
                  <c:v>7403</c:v>
                </c:pt>
                <c:pt idx="3">
                  <c:v>11</c:v>
                </c:pt>
              </c:numCache>
            </c:numRef>
          </c:val>
        </c:ser>
        <c:dLbls>
          <c:dLblPos val="ctr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layout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solidFill>
      <a:schemeClr val="bg1">
        <a:alpha val="0"/>
      </a:schemeClr>
    </a:soli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l-PL" dirty="0" smtClean="0"/>
              <a:t>Realizacja</a:t>
            </a:r>
            <a:r>
              <a:rPr lang="pl-PL" baseline="0" dirty="0" smtClean="0"/>
              <a:t> budżetu w 2018 r.</a:t>
            </a:r>
            <a:endParaRPr lang="pl-PL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Dochody</c:v>
                </c:pt>
              </c:strCache>
            </c:strRef>
          </c:tx>
          <c:spPr>
            <a:ln w="317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accent1"/>
              </a:solidFill>
              <a:ln>
                <a:noFill/>
              </a:ln>
              <a:effectLst/>
            </c:spPr>
          </c:marker>
          <c:dLbls>
            <c:dLbl>
              <c:idx val="0"/>
              <c:layout>
                <c:manualLayout>
                  <c:x val="-0.11369274934383201"/>
                  <c:y val="8.0757097791798016E-2"/>
                </c:manualLayout>
              </c:layout>
              <c:tx>
                <c:rich>
                  <a:bodyPr/>
                  <a:lstStyle/>
                  <a:p>
                    <a:fld id="{321621D3-3F42-4846-92FF-A595356EDC3B}" type="VALUE">
                      <a:rPr lang="en-US" baseline="0">
                        <a:solidFill>
                          <a:schemeClr val="tx1"/>
                        </a:solidFill>
                      </a:rPr>
                      <a:pPr/>
                      <a:t>[WARTOŚĆ]</a:t>
                    </a:fld>
                    <a:endParaRPr lang="pl-PL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1"/>
              <c:layout>
                <c:manualLayout>
                  <c:x val="-4.3517552493438319E-2"/>
                  <c:y val="8.35219950818450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Arkusz1!$A$2:$A$3</c:f>
              <c:strCache>
                <c:ptCount val="2"/>
                <c:pt idx="0">
                  <c:v>Plan budżetu</c:v>
                </c:pt>
                <c:pt idx="1">
                  <c:v>Stan faktyczny</c:v>
                </c:pt>
              </c:strCache>
            </c:strRef>
          </c:cat>
          <c:val>
            <c:numRef>
              <c:f>Arkusz1!$B$2:$B$3</c:f>
              <c:numCache>
                <c:formatCode>"zł"#,##0.00_);[Red]\("zł"#,##0.00\)</c:formatCode>
                <c:ptCount val="2"/>
                <c:pt idx="0">
                  <c:v>22257985.98</c:v>
                </c:pt>
                <c:pt idx="1">
                  <c:v>26544766.149999999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Wydatki</c:v>
                </c:pt>
              </c:strCache>
            </c:strRef>
          </c:tx>
          <c:spPr>
            <a:ln w="317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accent2"/>
              </a:solidFill>
              <a:ln>
                <a:noFill/>
              </a:ln>
              <a:effectLst/>
            </c:spPr>
          </c:marker>
          <c:dLbls>
            <c:dLbl>
              <c:idx val="0"/>
              <c:layout>
                <c:manualLayout>
                  <c:x val="-0.10015108267716534"/>
                  <c:y val="-7.318611987381708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8.7720472440944885E-2"/>
                  <c:y val="-6.877508134826995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Arkusz1!$A$2:$A$3</c:f>
              <c:strCache>
                <c:ptCount val="2"/>
                <c:pt idx="0">
                  <c:v>Plan budżetu</c:v>
                </c:pt>
                <c:pt idx="1">
                  <c:v>Stan faktyczny</c:v>
                </c:pt>
              </c:strCache>
            </c:strRef>
          </c:cat>
          <c:val>
            <c:numRef>
              <c:f>Arkusz1!$C$2:$C$3</c:f>
              <c:numCache>
                <c:formatCode>"zł"#,##0.00_);[Red]\("zł"#,##0.00\)</c:formatCode>
                <c:ptCount val="2"/>
                <c:pt idx="0">
                  <c:v>24647391.41</c:v>
                </c:pt>
                <c:pt idx="1">
                  <c:v>27732328.309999999</c:v>
                </c:pt>
              </c:numCache>
            </c:numRef>
          </c:val>
          <c:smooth val="0"/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348646616"/>
        <c:axId val="348648576"/>
      </c:lineChart>
      <c:catAx>
        <c:axId val="3486466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1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348648576"/>
        <c:crosses val="autoZero"/>
        <c:auto val="1"/>
        <c:lblAlgn val="ctr"/>
        <c:lblOffset val="100"/>
        <c:noMultiLvlLbl val="0"/>
      </c:catAx>
      <c:valAx>
        <c:axId val="348648576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>
              <a:glow>
                <a:schemeClr val="accent1">
                  <a:alpha val="74000"/>
                </a:schemeClr>
              </a:glow>
              <a:softEdge rad="0"/>
            </a:effectLst>
          </c:spPr>
        </c:majorGridlines>
        <c:numFmt formatCode="&quot;zł&quot;#,##0.00_);[Red]\(&quot;zł&quot;#,##0.00\)" sourceLinked="1"/>
        <c:majorTickMark val="none"/>
        <c:minorTickMark val="none"/>
        <c:tickLblPos val="nextTo"/>
        <c:crossAx val="348646616"/>
        <c:crosses val="autoZero"/>
        <c:crossBetween val="between"/>
      </c:valAx>
      <c:spPr>
        <a:noFill/>
        <a:ln cap="sq">
          <a:solidFill>
            <a:schemeClr val="accent1">
              <a:alpha val="13000"/>
            </a:schemeClr>
          </a:solidFill>
        </a:ln>
        <a:effectLst>
          <a:outerShdw dist="50800" dir="5400000" sx="1000" sy="1000" algn="ctr" rotWithShape="0">
            <a:srgbClr val="000000">
              <a:alpha val="43137"/>
            </a:srgbClr>
          </a:outerShdw>
        </a:effectLst>
      </c:spPr>
    </c:plotArea>
    <c:legend>
      <c:legendPos val="b"/>
      <c:layout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5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noFill/>
    <a:ln w="9525" cap="flat" cmpd="sng" algn="ctr">
      <a:gradFill>
        <a:gsLst>
          <a:gs pos="0">
            <a:schemeClr val="accent1">
              <a:lumMod val="5000"/>
              <a:lumOff val="95000"/>
              <a:alpha val="15000"/>
            </a:schemeClr>
          </a:gs>
          <a:gs pos="74000">
            <a:schemeClr val="accent1">
              <a:lumMod val="45000"/>
              <a:lumOff val="55000"/>
            </a:schemeClr>
          </a:gs>
          <a:gs pos="83000">
            <a:schemeClr val="accent1">
              <a:lumMod val="45000"/>
              <a:lumOff val="55000"/>
            </a:schemeClr>
          </a:gs>
          <a:gs pos="100000">
            <a:schemeClr val="accent1">
              <a:lumMod val="30000"/>
              <a:lumOff val="70000"/>
            </a:schemeClr>
          </a:gs>
        </a:gsLst>
        <a:lin ang="5400000" scaled="1"/>
      </a:gradFill>
      <a:round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699004941937314"/>
          <c:y val="0.18778578653857356"/>
          <c:w val="0.34775126554616781"/>
          <c:h val="0.69641441718170471"/>
        </c:manualLayout>
      </c:layout>
      <c:doughnutChart>
        <c:varyColors val="1"/>
        <c:ser>
          <c:idx val="0"/>
          <c:order val="0"/>
          <c:tx>
            <c:strRef>
              <c:f>Arkusz1!$B$1</c:f>
              <c:strCache>
                <c:ptCount val="1"/>
                <c:pt idx="0">
                  <c:v>Kolumna1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-4.6996203366452105E-2"/>
                  <c:y val="-0.18043058416878066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5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350357922297619"/>
                      <c:h val="0.18662260377112008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0.12368294953024105"/>
                  <c:y val="-0.16366470537351954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5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0462570839009361"/>
                      <c:h val="0.12987803263408201"/>
                    </c:manualLayout>
                  </c15:layout>
                </c:ext>
              </c:extLst>
            </c:dLbl>
            <c:dLbl>
              <c:idx val="2"/>
              <c:layout>
                <c:manualLayout>
                  <c:x val="0.15955420678196919"/>
                  <c:y val="-7.092766870916547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5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2297733602072117"/>
                      <c:h val="0.12987803263408201"/>
                    </c:manualLayout>
                  </c15:layout>
                </c:ext>
              </c:extLst>
            </c:dLbl>
            <c:dLbl>
              <c:idx val="3"/>
              <c:layout>
                <c:manualLayout>
                  <c:x val="0.14628455657548217"/>
                  <c:y val="-1.8103565457938669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1">
                  <a:spAutoFit/>
                </a:bodyPr>
                <a:lstStyle/>
                <a:p>
                  <a:pPr>
                    <a:defRPr sz="15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1335093805205058"/>
                      <c:h val="0.17065969004153844"/>
                    </c:manualLayout>
                  </c15:layout>
                </c:ext>
              </c:extLst>
            </c:dLbl>
            <c:dLbl>
              <c:idx val="4"/>
              <c:layout>
                <c:manualLayout>
                  <c:x val="-0.10159434135983536"/>
                  <c:y val="8.519532608484578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5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Arkusz1!$A$2:$A$6</c:f>
              <c:strCache>
                <c:ptCount val="5"/>
                <c:pt idx="0">
                  <c:v>dochody uzyskane z tytułu użytkowania wieczystego i trwałego zarządu </c:v>
                </c:pt>
                <c:pt idx="1">
                  <c:v>dochody uzyskane z dzierżawy gruntów </c:v>
                </c:pt>
                <c:pt idx="2">
                  <c:v>dochody uzyskane ze sprzedaży działek</c:v>
                </c:pt>
                <c:pt idx="3">
                  <c:v>dochody uzyskane z wynajmu lokali użytkowych i mieszkalnych   </c:v>
                </c:pt>
                <c:pt idx="4">
                  <c:v>dochody uzyskane ze sprzedaży drzewa </c:v>
                </c:pt>
              </c:strCache>
            </c:strRef>
          </c:cat>
          <c:val>
            <c:numRef>
              <c:f>Arkusz1!$B$2:$B$6</c:f>
              <c:numCache>
                <c:formatCode>"zł"#,##0.00_);[Red]\("zł"#,##0.00\)</c:formatCode>
                <c:ptCount val="5"/>
                <c:pt idx="0">
                  <c:v>20565.75</c:v>
                </c:pt>
                <c:pt idx="1">
                  <c:v>99818.240000000005</c:v>
                </c:pt>
                <c:pt idx="2">
                  <c:v>7300</c:v>
                </c:pt>
                <c:pt idx="3">
                  <c:v>118775.99</c:v>
                </c:pt>
                <c:pt idx="4">
                  <c:v>675480.57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1"/>
      </c:doughnut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4614897769444868"/>
          <c:y val="8.4516552713945994E-2"/>
          <c:w val="0.30365225117451422"/>
          <c:h val="0.6202205616253841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withinLinearReversed" id="22">
  <a:schemeClr val="accent2"/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94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/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dk1">
            <a:lumMod val="60000"/>
            <a:lumOff val="40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/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tx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31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064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2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>
      <cs:styleClr val="auto"/>
    </cs:fillRef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17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27008-8A83-4FC4-BA73-2D21CABA7409}" type="datetimeFigureOut">
              <a:rPr lang="pl-PL" smtClean="0"/>
              <a:t>2019-04-11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0B201-CD56-4525-BAA6-06EE91E65CB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051584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27008-8A83-4FC4-BA73-2D21CABA7409}" type="datetimeFigureOut">
              <a:rPr lang="pl-PL" smtClean="0"/>
              <a:t>2019-04-11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0B201-CD56-4525-BAA6-06EE91E65CB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56798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27008-8A83-4FC4-BA73-2D21CABA7409}" type="datetimeFigureOut">
              <a:rPr lang="pl-PL" smtClean="0"/>
              <a:t>2019-04-11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0B201-CD56-4525-BAA6-06EE91E65CB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774664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27008-8A83-4FC4-BA73-2D21CABA7409}" type="datetimeFigureOut">
              <a:rPr lang="pl-PL" smtClean="0"/>
              <a:t>2019-04-11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0B201-CD56-4525-BAA6-06EE91E65CB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690687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27008-8A83-4FC4-BA73-2D21CABA7409}" type="datetimeFigureOut">
              <a:rPr lang="pl-PL" smtClean="0"/>
              <a:t>2019-04-11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0B201-CD56-4525-BAA6-06EE91E65CB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407478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27008-8A83-4FC4-BA73-2D21CABA7409}" type="datetimeFigureOut">
              <a:rPr lang="pl-PL" smtClean="0"/>
              <a:t>2019-04-11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0B201-CD56-4525-BAA6-06EE91E65CB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20888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27008-8A83-4FC4-BA73-2D21CABA7409}" type="datetimeFigureOut">
              <a:rPr lang="pl-PL" smtClean="0"/>
              <a:t>2019-04-11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0B201-CD56-4525-BAA6-06EE91E65CB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910331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27008-8A83-4FC4-BA73-2D21CABA7409}" type="datetimeFigureOut">
              <a:rPr lang="pl-PL" smtClean="0"/>
              <a:t>2019-04-11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0B201-CD56-4525-BAA6-06EE91E65CB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867334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27008-8A83-4FC4-BA73-2D21CABA7409}" type="datetimeFigureOut">
              <a:rPr lang="pl-PL" smtClean="0"/>
              <a:t>2019-04-11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0B201-CD56-4525-BAA6-06EE91E65CB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434131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27008-8A83-4FC4-BA73-2D21CABA7409}" type="datetimeFigureOut">
              <a:rPr lang="pl-PL" smtClean="0"/>
              <a:t>2019-04-11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0B201-CD56-4525-BAA6-06EE91E65CB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929793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27008-8A83-4FC4-BA73-2D21CABA7409}" type="datetimeFigureOut">
              <a:rPr lang="pl-PL" smtClean="0"/>
              <a:t>2019-04-11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0B201-CD56-4525-BAA6-06EE91E65CB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61117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127008-8A83-4FC4-BA73-2D21CABA7409}" type="datetimeFigureOut">
              <a:rPr lang="pl-PL" smtClean="0"/>
              <a:t>2019-04-11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E0B201-CD56-4525-BAA6-06EE91E65CB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01770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5000">
              <a:schemeClr val="accent1">
                <a:lumMod val="5000"/>
                <a:lumOff val="95000"/>
              </a:schemeClr>
            </a:gs>
            <a:gs pos="56000">
              <a:schemeClr val="bg1">
                <a:lumMod val="85000"/>
              </a:schemeClr>
            </a:gs>
            <a:gs pos="67000">
              <a:schemeClr val="bg1">
                <a:lumMod val="85000"/>
              </a:schemeClr>
            </a:gs>
            <a:gs pos="100000">
              <a:schemeClr val="bg1">
                <a:lumMod val="50000"/>
              </a:schemeClr>
            </a:gs>
          </a:gsLst>
          <a:lin ang="108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875" y="-104735"/>
            <a:ext cx="2143125" cy="2143125"/>
          </a:xfrm>
          <a:prstGeom prst="rect">
            <a:avLst/>
          </a:prstGeom>
          <a:effectLst>
            <a:glow>
              <a:schemeClr val="accent1"/>
            </a:glow>
            <a:outerShdw blurRad="76200" dist="50800" dir="5400000" sx="48000" sy="48000" algn="ctr" rotWithShape="0">
              <a:srgbClr val="000000">
                <a:alpha val="0"/>
              </a:srgbClr>
            </a:outerShdw>
            <a:reflection stA="0" endPos="65000" dist="50800" dir="5400000" sy="-100000" algn="bl" rotWithShape="0"/>
            <a:softEdge rad="203200"/>
          </a:effectLst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01642" y="2008621"/>
            <a:ext cx="9144000" cy="1678055"/>
          </a:xfrm>
        </p:spPr>
        <p:txBody>
          <a:bodyPr>
            <a:normAutofit fontScale="90000"/>
          </a:bodyPr>
          <a:lstStyle/>
          <a:p>
            <a:r>
              <a:rPr lang="pl-PL" sz="10700" dirty="0" smtClean="0">
                <a:solidFill>
                  <a:srgbClr val="C00000"/>
                </a:solidFill>
                <a:latin typeface="Arial Black" panose="020B0A040201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Raport</a:t>
            </a:r>
            <a:r>
              <a:rPr lang="pl-PL" sz="9800" dirty="0" smtClean="0">
                <a:solidFill>
                  <a:srgbClr val="C00000"/>
                </a:solidFill>
                <a:latin typeface="Arial Black" panose="020B0A040201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pl-PL" dirty="0" smtClean="0">
                <a:solidFill>
                  <a:srgbClr val="C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/>
            </a:r>
            <a:br>
              <a:rPr lang="pl-PL" dirty="0" smtClean="0">
                <a:solidFill>
                  <a:srgbClr val="C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pl-PL" dirty="0" smtClean="0">
                <a:solidFill>
                  <a:srgbClr val="C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/>
            </a:r>
            <a:br>
              <a:rPr lang="pl-PL" dirty="0" smtClean="0">
                <a:solidFill>
                  <a:srgbClr val="C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endParaRPr lang="pl-PL" dirty="0">
              <a:solidFill>
                <a:srgbClr val="C0000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632488" y="6263747"/>
            <a:ext cx="9144000" cy="1655762"/>
          </a:xfrm>
        </p:spPr>
        <p:txBody>
          <a:bodyPr/>
          <a:lstStyle/>
          <a:p>
            <a:endParaRPr lang="pl-PL" dirty="0"/>
          </a:p>
        </p:txBody>
      </p:sp>
      <p:sp>
        <p:nvSpPr>
          <p:cNvPr id="5" name="pole tekstowe 4"/>
          <p:cNvSpPr txBox="1"/>
          <p:nvPr/>
        </p:nvSpPr>
        <p:spPr>
          <a:xfrm>
            <a:off x="1501642" y="2847649"/>
            <a:ext cx="1001359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5000" dirty="0" smtClean="0">
                <a:solidFill>
                  <a:srgbClr val="C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O stanie gminy Kuryłówka </a:t>
            </a:r>
            <a:endParaRPr lang="pl-PL" sz="5000" dirty="0">
              <a:solidFill>
                <a:srgbClr val="C0000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4776950" y="4447512"/>
            <a:ext cx="336745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5000" dirty="0">
                <a:solidFill>
                  <a:srgbClr val="C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z</a:t>
            </a:r>
            <a:r>
              <a:rPr lang="pl-PL" sz="5000" dirty="0" smtClean="0">
                <a:solidFill>
                  <a:srgbClr val="C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 2018 r. </a:t>
            </a:r>
            <a:endParaRPr lang="pl-PL" sz="5000" dirty="0">
              <a:solidFill>
                <a:srgbClr val="C0000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50385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1000">
              <a:schemeClr val="accent1">
                <a:lumMod val="5000"/>
                <a:lumOff val="95000"/>
              </a:schemeClr>
            </a:gs>
            <a:gs pos="61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sz="4000" b="1" dirty="0">
                <a:latin typeface="Arial Rounded MT Bold" panose="020F0704030504030204" pitchFamily="34" charset="0"/>
              </a:rPr>
              <a:t>Kadra nauczycielska i pracownicy niepedagogiczni w placówkach prowadzonych przez Gminę Kuryłówka</a:t>
            </a:r>
            <a:r>
              <a:rPr lang="pl-PL" sz="4000" dirty="0">
                <a:latin typeface="Arial Rounded MT Bold" panose="020F0704030504030204" pitchFamily="34" charset="0"/>
              </a:rPr>
              <a:t>:</a:t>
            </a: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33953" y="1690688"/>
            <a:ext cx="11623728" cy="5167312"/>
          </a:xfrm>
        </p:spPr>
        <p:txBody>
          <a:bodyPr>
            <a:normAutofit fontScale="55000" lnSpcReduction="20000"/>
          </a:bodyPr>
          <a:lstStyle/>
          <a:p>
            <a:pPr lvl="0"/>
            <a:r>
              <a:rPr lang="pl-PL" sz="4000" dirty="0"/>
              <a:t>nauczyciele stażyści – </a:t>
            </a:r>
            <a:r>
              <a:rPr lang="pl-PL" sz="4000" b="1" dirty="0"/>
              <a:t>8 </a:t>
            </a:r>
            <a:endParaRPr lang="pl-PL" sz="4000" dirty="0"/>
          </a:p>
          <a:p>
            <a:pPr lvl="0"/>
            <a:r>
              <a:rPr lang="pl-PL" sz="4000" dirty="0"/>
              <a:t>nauczyciele kontraktowi – </a:t>
            </a:r>
            <a:r>
              <a:rPr lang="pl-PL" sz="4000" b="1" dirty="0"/>
              <a:t>12 </a:t>
            </a:r>
            <a:endParaRPr lang="pl-PL" sz="4000" dirty="0"/>
          </a:p>
          <a:p>
            <a:pPr lvl="0"/>
            <a:r>
              <a:rPr lang="pl-PL" sz="4000" dirty="0"/>
              <a:t>nauczyciele mianowani – </a:t>
            </a:r>
            <a:r>
              <a:rPr lang="pl-PL" sz="4000" b="1" dirty="0"/>
              <a:t>7 </a:t>
            </a:r>
            <a:endParaRPr lang="pl-PL" sz="4000" dirty="0"/>
          </a:p>
          <a:p>
            <a:pPr lvl="0"/>
            <a:r>
              <a:rPr lang="pl-PL" sz="4000" dirty="0"/>
              <a:t>nauczyciele dyplomowani – </a:t>
            </a:r>
            <a:r>
              <a:rPr lang="pl-PL" sz="4000" b="1" dirty="0"/>
              <a:t>42</a:t>
            </a:r>
            <a:endParaRPr lang="pl-PL" sz="4000" dirty="0"/>
          </a:p>
          <a:p>
            <a:pPr lvl="0"/>
            <a:r>
              <a:rPr lang="pl-PL" sz="4000" dirty="0"/>
              <a:t>pracownicy obsługi szkół – </a:t>
            </a:r>
            <a:r>
              <a:rPr lang="pl-PL" sz="4000" b="1" dirty="0"/>
              <a:t>13</a:t>
            </a:r>
            <a:endParaRPr lang="pl-PL" sz="4000" dirty="0"/>
          </a:p>
          <a:p>
            <a:pPr lvl="0"/>
            <a:r>
              <a:rPr lang="pl-PL" sz="4000" dirty="0"/>
              <a:t>emerytowani nauczyciele – </a:t>
            </a:r>
            <a:r>
              <a:rPr lang="pl-PL" sz="4000" b="1" dirty="0"/>
              <a:t>45 </a:t>
            </a:r>
            <a:endParaRPr lang="pl-PL" sz="4000" dirty="0"/>
          </a:p>
          <a:p>
            <a:pPr lvl="0"/>
            <a:r>
              <a:rPr lang="pl-PL" sz="4000" dirty="0"/>
              <a:t>emerytowani pracownicy obsługi szkół – </a:t>
            </a:r>
            <a:r>
              <a:rPr lang="pl-PL" sz="4000" b="1" dirty="0"/>
              <a:t>15</a:t>
            </a:r>
            <a:endParaRPr lang="pl-PL" sz="4000" dirty="0"/>
          </a:p>
          <a:p>
            <a:pPr lvl="0"/>
            <a:r>
              <a:rPr lang="pl-PL" sz="4000" dirty="0"/>
              <a:t>emerytowani pracownicy GZOS – </a:t>
            </a:r>
            <a:r>
              <a:rPr lang="pl-PL" sz="4000" b="1" dirty="0"/>
              <a:t>2 </a:t>
            </a:r>
            <a:endParaRPr lang="pl-PL" sz="4000" dirty="0"/>
          </a:p>
          <a:p>
            <a:pPr lvl="0"/>
            <a:r>
              <a:rPr lang="pl-PL" sz="4000" dirty="0"/>
              <a:t>kierowca autobusu szkolnego – </a:t>
            </a:r>
            <a:r>
              <a:rPr lang="pl-PL" sz="4000" b="1" dirty="0"/>
              <a:t>1</a:t>
            </a:r>
            <a:endParaRPr lang="pl-PL" sz="4000" dirty="0"/>
          </a:p>
          <a:p>
            <a:pPr lvl="0"/>
            <a:r>
              <a:rPr lang="pl-PL" sz="4000" dirty="0"/>
              <a:t>opiekunowie przewozów szkolnych – </a:t>
            </a:r>
            <a:r>
              <a:rPr lang="pl-PL" sz="4000" b="1" dirty="0"/>
              <a:t>6</a:t>
            </a:r>
            <a:endParaRPr lang="pl-PL" sz="4000" dirty="0"/>
          </a:p>
          <a:p>
            <a:pPr lvl="0"/>
            <a:r>
              <a:rPr lang="pl-PL" sz="4000" dirty="0"/>
              <a:t>pracownicy zatrudnieni w ramach współpracy z Powiatowym Urzędem Pracy w Leżajsku</a:t>
            </a:r>
            <a:r>
              <a:rPr lang="pl-PL" sz="4000" b="1" dirty="0"/>
              <a:t> – 5</a:t>
            </a:r>
            <a:endParaRPr lang="pl-PL" sz="4000" dirty="0"/>
          </a:p>
          <a:p>
            <a:pPr lvl="0"/>
            <a:r>
              <a:rPr lang="pl-PL" sz="4000" dirty="0"/>
              <a:t>Gminny Zespół Obsługi Szkół – </a:t>
            </a:r>
            <a:r>
              <a:rPr lang="pl-PL" sz="4000" b="1" dirty="0"/>
              <a:t>5</a:t>
            </a:r>
            <a:endParaRPr lang="pl-PL" sz="4000" dirty="0"/>
          </a:p>
          <a:p>
            <a:pPr marL="0" indent="0" algn="ctr">
              <a:lnSpc>
                <a:spcPct val="120000"/>
              </a:lnSpc>
              <a:buNone/>
            </a:pPr>
            <a:r>
              <a:rPr lang="pl-PL" b="1" dirty="0">
                <a:latin typeface="Arial Black" panose="020B0A04020102020204" pitchFamily="34" charset="0"/>
              </a:rPr>
              <a:t>Stowarzyszenie Wspierania Inicjatyw </a:t>
            </a:r>
            <a:r>
              <a:rPr lang="pl-PL" b="1" dirty="0" err="1">
                <a:latin typeface="Arial Black" panose="020B0A04020102020204" pitchFamily="34" charset="0"/>
              </a:rPr>
              <a:t>Kulturalno</a:t>
            </a:r>
            <a:r>
              <a:rPr lang="pl-PL" b="1" dirty="0">
                <a:latin typeface="Arial Black" panose="020B0A04020102020204" pitchFamily="34" charset="0"/>
              </a:rPr>
              <a:t> – Oświatowych i Gospodarczych w Dąbrowicy</a:t>
            </a:r>
            <a:r>
              <a:rPr lang="pl-PL" dirty="0">
                <a:latin typeface="Arial Black" panose="020B0A04020102020204" pitchFamily="34" charset="0"/>
              </a:rPr>
              <a:t> od 2013 r. jest organem prowadzącym </a:t>
            </a:r>
            <a:r>
              <a:rPr lang="pl-PL" b="1" dirty="0">
                <a:latin typeface="Arial Black" panose="020B0A04020102020204" pitchFamily="34" charset="0"/>
              </a:rPr>
              <a:t>Publiczne Gimnazjum w Dąbrowicy</a:t>
            </a:r>
            <a:r>
              <a:rPr lang="pl-PL" dirty="0">
                <a:latin typeface="Arial Black" panose="020B0A04020102020204" pitchFamily="34" charset="0"/>
              </a:rPr>
              <a:t>, w którym od 1 września 2018r</a:t>
            </a:r>
            <a:r>
              <a:rPr lang="pl-PL" dirty="0" smtClean="0">
                <a:latin typeface="Arial Black" panose="020B0A04020102020204" pitchFamily="34" charset="0"/>
              </a:rPr>
              <a:t>.: </a:t>
            </a:r>
            <a:r>
              <a:rPr lang="pl-PL" b="1" dirty="0" smtClean="0">
                <a:latin typeface="Arial Black" panose="020B0A04020102020204" pitchFamily="34" charset="0"/>
              </a:rPr>
              <a:t>klasa </a:t>
            </a:r>
            <a:r>
              <a:rPr lang="pl-PL" b="1" dirty="0">
                <a:latin typeface="Arial Black" panose="020B0A04020102020204" pitchFamily="34" charset="0"/>
              </a:rPr>
              <a:t>III liczy 10 uczniów</a:t>
            </a:r>
            <a:r>
              <a:rPr lang="pl-PL" dirty="0">
                <a:latin typeface="Arial Black" panose="020B0A04020102020204" pitchFamily="34" charset="0"/>
              </a:rPr>
              <a:t>, a średnie zatrudnienie nauczycieli wynosi  1,8 </a:t>
            </a:r>
            <a:r>
              <a:rPr lang="pl-PL" dirty="0" smtClean="0">
                <a:latin typeface="Arial Black" panose="020B0A04020102020204" pitchFamily="34" charset="0"/>
              </a:rPr>
              <a:t>etatu</a:t>
            </a:r>
            <a:r>
              <a:rPr lang="pl-PL" dirty="0">
                <a:latin typeface="Arial Black" panose="020B0A040201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14991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132650"/>
            <a:ext cx="10515600" cy="1325563"/>
          </a:xfrm>
        </p:spPr>
        <p:txBody>
          <a:bodyPr/>
          <a:lstStyle/>
          <a:p>
            <a:pPr algn="ctr"/>
            <a:r>
              <a:rPr lang="pl-PL" dirty="0" smtClean="0">
                <a:latin typeface="Arial Rounded MT Bold" panose="020F0704030504030204" pitchFamily="34" charset="0"/>
              </a:rPr>
              <a:t>Koszty zadań oświatowych w 2018 roku</a:t>
            </a:r>
            <a:endParaRPr lang="pl-PL" dirty="0">
              <a:latin typeface="Arial Rounded MT Bold" panose="020F0704030504030204" pitchFamily="34" charset="0"/>
            </a:endParaRPr>
          </a:p>
        </p:txBody>
      </p:sp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34757124"/>
              </p:ext>
            </p:extLst>
          </p:nvPr>
        </p:nvGraphicFramePr>
        <p:xfrm>
          <a:off x="0" y="1613196"/>
          <a:ext cx="12192000" cy="52448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0"/>
                <a:gridCol w="6096000"/>
              </a:tblGrid>
              <a:tr h="710245">
                <a:tc>
                  <a:txBody>
                    <a:bodyPr/>
                    <a:lstStyle/>
                    <a:p>
                      <a:pPr algn="ctr"/>
                      <a:r>
                        <a:rPr lang="pl-PL" sz="3600" dirty="0" smtClean="0"/>
                        <a:t>Nazwa</a:t>
                      </a:r>
                      <a:endParaRPr lang="pl-PL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3200" dirty="0" smtClean="0"/>
                        <a:t>Wydatki w roku 2018</a:t>
                      </a:r>
                      <a:endParaRPr lang="pl-PL" sz="3200" dirty="0"/>
                    </a:p>
                  </a:txBody>
                  <a:tcPr/>
                </a:tc>
              </a:tr>
              <a:tr h="710245">
                <a:tc>
                  <a:txBody>
                    <a:bodyPr/>
                    <a:lstStyle/>
                    <a:p>
                      <a:r>
                        <a:rPr lang="pl-PL" sz="3400" dirty="0" smtClean="0"/>
                        <a:t>Subwencjonowane</a:t>
                      </a:r>
                      <a:endParaRPr lang="pl-PL" sz="3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3400" dirty="0" smtClean="0"/>
                        <a:t>5 471 465, 80 zł</a:t>
                      </a:r>
                      <a:endParaRPr lang="pl-PL" sz="3400" dirty="0"/>
                    </a:p>
                  </a:txBody>
                  <a:tcPr/>
                </a:tc>
              </a:tr>
              <a:tr h="710245">
                <a:tc>
                  <a:txBody>
                    <a:bodyPr/>
                    <a:lstStyle/>
                    <a:p>
                      <a:r>
                        <a:rPr lang="pl-PL" sz="3400" dirty="0" smtClean="0"/>
                        <a:t>Zadania</a:t>
                      </a:r>
                      <a:r>
                        <a:rPr lang="pl-PL" sz="3400" baseline="0" dirty="0" smtClean="0"/>
                        <a:t> własne</a:t>
                      </a:r>
                      <a:endParaRPr lang="pl-PL" sz="3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3400" dirty="0" smtClean="0"/>
                        <a:t>1 090 332, 02 zł</a:t>
                      </a:r>
                      <a:endParaRPr lang="pl-PL" sz="3400" dirty="0"/>
                    </a:p>
                  </a:txBody>
                  <a:tcPr/>
                </a:tc>
              </a:tr>
              <a:tr h="710245">
                <a:tc>
                  <a:txBody>
                    <a:bodyPr/>
                    <a:lstStyle/>
                    <a:p>
                      <a:pPr algn="ctr"/>
                      <a:r>
                        <a:rPr lang="pl-PL" sz="3400" b="1" dirty="0" smtClean="0"/>
                        <a:t>Razem</a:t>
                      </a:r>
                      <a:endParaRPr lang="pl-PL" sz="3400" b="1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3400" b="1" dirty="0" smtClean="0"/>
                        <a:t>6 561 797, 82 zł</a:t>
                      </a:r>
                      <a:endParaRPr lang="pl-PL" sz="3400" b="1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</a:tr>
              <a:tr h="1201911">
                <a:tc>
                  <a:txBody>
                    <a:bodyPr/>
                    <a:lstStyle/>
                    <a:p>
                      <a:r>
                        <a:rPr lang="pl-PL" sz="3400" dirty="0" smtClean="0"/>
                        <a:t>Subwencja dochody</a:t>
                      </a:r>
                      <a:r>
                        <a:rPr lang="pl-PL" sz="3400" baseline="0" dirty="0" smtClean="0"/>
                        <a:t> i dotacje razem</a:t>
                      </a:r>
                      <a:endParaRPr lang="pl-PL" sz="3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3400" dirty="0" smtClean="0"/>
                        <a:t>4 732 714, 16 zł</a:t>
                      </a:r>
                      <a:endParaRPr lang="pl-PL" sz="3400" dirty="0"/>
                    </a:p>
                  </a:txBody>
                  <a:tcPr/>
                </a:tc>
              </a:tr>
              <a:tr h="1201911">
                <a:tc>
                  <a:txBody>
                    <a:bodyPr/>
                    <a:lstStyle/>
                    <a:p>
                      <a:pPr algn="l"/>
                      <a:r>
                        <a:rPr lang="pl-PL" sz="3400" dirty="0" smtClean="0"/>
                        <a:t>Środki własne JST zaangażowane do realizacji zadań oświatowych</a:t>
                      </a:r>
                      <a:endParaRPr lang="pl-PL" sz="3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3400" dirty="0" smtClean="0"/>
                        <a:t>1 829 083, 66 zł</a:t>
                      </a:r>
                      <a:endParaRPr lang="pl-PL" sz="34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50366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132650"/>
            <a:ext cx="10515600" cy="1325563"/>
          </a:xfrm>
        </p:spPr>
        <p:txBody>
          <a:bodyPr/>
          <a:lstStyle/>
          <a:p>
            <a:pPr algn="ctr"/>
            <a:r>
              <a:rPr lang="pl-PL" dirty="0" smtClean="0">
                <a:latin typeface="Arial Rounded MT Bold" panose="020F0704030504030204" pitchFamily="34" charset="0"/>
              </a:rPr>
              <a:t>Koszty zadań oświatowych- uczeń/dziecko w 2018 roku</a:t>
            </a:r>
            <a:endParaRPr lang="pl-PL" dirty="0">
              <a:latin typeface="Arial Rounded MT Bold" panose="020F0704030504030204" pitchFamily="34" charset="0"/>
            </a:endParaRPr>
          </a:p>
        </p:txBody>
      </p:sp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45815250"/>
              </p:ext>
            </p:extLst>
          </p:nvPr>
        </p:nvGraphicFramePr>
        <p:xfrm>
          <a:off x="0" y="1615440"/>
          <a:ext cx="12192000" cy="5242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0"/>
                <a:gridCol w="6096000"/>
              </a:tblGrid>
              <a:tr h="617815">
                <a:tc>
                  <a:txBody>
                    <a:bodyPr/>
                    <a:lstStyle/>
                    <a:p>
                      <a:pPr algn="ctr"/>
                      <a:r>
                        <a:rPr lang="pl-PL" sz="3600" dirty="0" smtClean="0"/>
                        <a:t>Liczba</a:t>
                      </a:r>
                      <a:r>
                        <a:rPr lang="pl-PL" sz="3600" baseline="0" dirty="0" smtClean="0"/>
                        <a:t> uczniów</a:t>
                      </a:r>
                      <a:endParaRPr lang="pl-PL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3200" dirty="0" smtClean="0"/>
                        <a:t>Koszt ucznia</a:t>
                      </a:r>
                      <a:endParaRPr lang="pl-PL" sz="3200" dirty="0"/>
                    </a:p>
                  </a:txBody>
                  <a:tcPr/>
                </a:tc>
              </a:tr>
              <a:tr h="1088531">
                <a:tc>
                  <a:txBody>
                    <a:bodyPr/>
                    <a:lstStyle/>
                    <a:p>
                      <a:r>
                        <a:rPr lang="pl-PL" sz="3400" dirty="0" smtClean="0"/>
                        <a:t>Szkoła Podstawowa</a:t>
                      </a:r>
                      <a:r>
                        <a:rPr lang="pl-PL" sz="3400" baseline="0" dirty="0" smtClean="0"/>
                        <a:t> i Publiczne Gimnazjum w Kuryłówce- 416</a:t>
                      </a:r>
                      <a:endParaRPr lang="pl-PL" sz="3400" dirty="0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/>
                      <a:endParaRPr lang="pl-PL" sz="3400" b="1" dirty="0"/>
                    </a:p>
                  </a:txBody>
                  <a:tcPr/>
                </a:tc>
              </a:tr>
              <a:tr h="1088531">
                <a:tc>
                  <a:txBody>
                    <a:bodyPr/>
                    <a:lstStyle/>
                    <a:p>
                      <a:r>
                        <a:rPr lang="pl-PL" sz="3400" dirty="0" smtClean="0"/>
                        <a:t>Oddziały przedszkolne </a:t>
                      </a:r>
                    </a:p>
                    <a:p>
                      <a:r>
                        <a:rPr lang="pl-PL" sz="3400" dirty="0" smtClean="0"/>
                        <a:t>3-5-latków- 151</a:t>
                      </a:r>
                      <a:endParaRPr lang="pl-PL" sz="3400" dirty="0"/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pl-PL" sz="3400" dirty="0"/>
                    </a:p>
                  </a:txBody>
                  <a:tcPr/>
                </a:tc>
              </a:tr>
              <a:tr h="1088531">
                <a:tc>
                  <a:txBody>
                    <a:bodyPr/>
                    <a:lstStyle/>
                    <a:p>
                      <a:pPr algn="l"/>
                      <a:r>
                        <a:rPr lang="pl-PL" sz="3400" b="0" i="0" dirty="0" smtClean="0"/>
                        <a:t>Oddziały</a:t>
                      </a:r>
                      <a:r>
                        <a:rPr lang="pl-PL" sz="3400" b="0" i="0" baseline="0" dirty="0" smtClean="0"/>
                        <a:t> przedszkolne </a:t>
                      </a:r>
                    </a:p>
                    <a:p>
                      <a:pPr algn="l"/>
                      <a:r>
                        <a:rPr lang="pl-PL" sz="3400" b="0" i="0" baseline="0" dirty="0" smtClean="0"/>
                        <a:t>6-latków- 56 </a:t>
                      </a:r>
                      <a:endParaRPr lang="pl-PL" sz="3400" b="0" i="0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pl-PL" sz="3400" b="1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588395">
                <a:tc rowSpan="2">
                  <a:txBody>
                    <a:bodyPr/>
                    <a:lstStyle/>
                    <a:p>
                      <a:r>
                        <a:rPr lang="pl-PL" sz="3400" b="1" dirty="0" smtClean="0"/>
                        <a:t>Razem-</a:t>
                      </a:r>
                      <a:r>
                        <a:rPr lang="pl-PL" sz="3400" b="1" baseline="0" dirty="0" smtClean="0"/>
                        <a:t> 623</a:t>
                      </a:r>
                      <a:endParaRPr lang="pl-PL" sz="3400" b="1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3400" b="1" dirty="0" smtClean="0"/>
                        <a:t>Miesięczny: 877,72 zł</a:t>
                      </a:r>
                      <a:endParaRPr lang="pl-PL" sz="3400" b="1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</a:tr>
              <a:tr h="588395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3400" b="1" dirty="0" smtClean="0"/>
                        <a:t>Roczny: 10 532,58</a:t>
                      </a:r>
                      <a:r>
                        <a:rPr lang="pl-PL" sz="3400" b="1" baseline="0" dirty="0" smtClean="0"/>
                        <a:t> zł</a:t>
                      </a:r>
                      <a:endParaRPr lang="pl-PL" sz="3400" b="1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25154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46688" y="1357017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pl-PL" sz="7200" dirty="0" smtClean="0">
                <a:latin typeface="Arial Rounded MT Bold" panose="020F0704030504030204" pitchFamily="34" charset="0"/>
              </a:rPr>
              <a:t>Instytucje kultury w gminie </a:t>
            </a:r>
            <a:endParaRPr lang="pl-PL" sz="7200" dirty="0">
              <a:latin typeface="Arial Rounded MT Bold" panose="020F0704030504030204" pitchFamily="34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3204974"/>
            <a:ext cx="3470329" cy="1227541"/>
          </a:xfrm>
        </p:spPr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778299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>
                <a:latin typeface="Arial Rounded MT Bold" panose="020F0704030504030204" pitchFamily="34" charset="0"/>
              </a:rPr>
              <a:t>Gminna Biblioteka Publiczna w Kuryłówce</a:t>
            </a:r>
            <a:endParaRPr lang="pl-PL" dirty="0">
              <a:latin typeface="Arial Rounded MT Bold" panose="020F0704030504030204" pitchFamily="34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2306072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pl-PL" dirty="0" smtClean="0"/>
              <a:t>Biblioteka zatrudnia: kierownika, głównego księgowego, inspektora BHP i 5 bibliotekarzy, łącznie  4,5 etatu w tym </a:t>
            </a:r>
            <a:r>
              <a:rPr lang="pl-PL" dirty="0" smtClean="0"/>
              <a:t>:</a:t>
            </a:r>
            <a:endParaRPr lang="pl-PL" dirty="0" smtClean="0"/>
          </a:p>
          <a:p>
            <a:pPr marL="0" indent="0">
              <a:buNone/>
            </a:pPr>
            <a:r>
              <a:rPr lang="pl-PL" dirty="0" smtClean="0"/>
              <a:t>- 2,5 etatu w Gminnej Bibliotece Publicznej w Kuryłówce we własnym budynku o powierzchni 55 m</a:t>
            </a:r>
            <a:r>
              <a:rPr lang="pl-PL" b="1" baseline="30000" dirty="0" smtClean="0"/>
              <a:t>2</a:t>
            </a:r>
            <a:r>
              <a:rPr lang="pl-PL" dirty="0" smtClean="0"/>
              <a:t>,</a:t>
            </a:r>
          </a:p>
          <a:p>
            <a:pPr>
              <a:buFontTx/>
              <a:buChar char="-"/>
            </a:pPr>
            <a:r>
              <a:rPr lang="pl-PL" dirty="0" smtClean="0"/>
              <a:t>1 etat w Filii w Brzyskiej Woli w budynku OSP o powierzchni 70 m</a:t>
            </a:r>
            <a:r>
              <a:rPr lang="pl-PL" b="1" baseline="30000" dirty="0"/>
              <a:t>2</a:t>
            </a:r>
            <a:r>
              <a:rPr lang="pl-PL" dirty="0" smtClean="0"/>
              <a:t>,</a:t>
            </a:r>
          </a:p>
          <a:p>
            <a:pPr>
              <a:buFontTx/>
              <a:buChar char="-"/>
            </a:pPr>
            <a:r>
              <a:rPr lang="pl-PL" dirty="0" smtClean="0"/>
              <a:t>0,75 etatu w Filii w Dąbrowicy w budynku szkoły o powierzchni 36 m</a:t>
            </a:r>
            <a:r>
              <a:rPr lang="pl-PL" b="1" baseline="30000" dirty="0"/>
              <a:t>2</a:t>
            </a:r>
            <a:r>
              <a:rPr lang="pl-PL" dirty="0" smtClean="0"/>
              <a:t>,</a:t>
            </a:r>
          </a:p>
          <a:p>
            <a:pPr>
              <a:buFontTx/>
              <a:buChar char="-"/>
            </a:pPr>
            <a:r>
              <a:rPr lang="pl-PL" dirty="0" smtClean="0"/>
              <a:t>0,25 etatu w Filii w Kulnie w budynku szkoły o powierzchni 16 m</a:t>
            </a:r>
            <a:r>
              <a:rPr lang="pl-PL" b="1" baseline="30000" dirty="0" smtClean="0"/>
              <a:t>2</a:t>
            </a:r>
            <a:r>
              <a:rPr lang="pl-PL" dirty="0" smtClean="0"/>
              <a:t> </a:t>
            </a:r>
          </a:p>
          <a:p>
            <a:pPr marL="0" indent="0">
              <a:buNone/>
            </a:pPr>
            <a:endParaRPr lang="pl-PL" baseline="30000" dirty="0" smtClean="0"/>
          </a:p>
        </p:txBody>
      </p:sp>
    </p:spTree>
    <p:extLst>
      <p:ext uri="{BB962C8B-B14F-4D97-AF65-F5344CB8AC3E}">
        <p14:creationId xmlns:p14="http://schemas.microsoft.com/office/powerpoint/2010/main" val="2301939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>
                <a:latin typeface="Arial Rounded MT Bold" panose="020F0704030504030204" pitchFamily="34" charset="0"/>
              </a:rPr>
              <a:t>Zbiory biblioteczne ogółem </a:t>
            </a:r>
            <a:br>
              <a:rPr lang="pl-PL" dirty="0" smtClean="0">
                <a:latin typeface="Arial Rounded MT Bold" panose="020F0704030504030204" pitchFamily="34" charset="0"/>
              </a:rPr>
            </a:br>
            <a:r>
              <a:rPr lang="pl-PL" dirty="0" smtClean="0">
                <a:latin typeface="Arial Rounded MT Bold" panose="020F0704030504030204" pitchFamily="34" charset="0"/>
              </a:rPr>
              <a:t>(stan na koniec 2018 r.)</a:t>
            </a:r>
            <a:endParaRPr lang="pl-PL" dirty="0">
              <a:latin typeface="Arial Rounded MT Bold" panose="020F0704030504030204" pitchFamily="34" charset="0"/>
            </a:endParaRPr>
          </a:p>
        </p:txBody>
      </p:sp>
      <p:graphicFrame>
        <p:nvGraphicFramePr>
          <p:cNvPr id="9" name="Symbol zastępczy zawartości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17271665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984817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pl-PL" b="1" i="1" dirty="0"/>
              <a:t> </a:t>
            </a:r>
            <a:r>
              <a:rPr lang="pl-PL" sz="3200" b="1" i="1" dirty="0"/>
              <a:t>W </a:t>
            </a:r>
            <a:r>
              <a:rPr lang="pl-PL" sz="3200" b="1" i="1" dirty="0" smtClean="0"/>
              <a:t>2018r. </a:t>
            </a:r>
            <a:r>
              <a:rPr lang="pl-PL" sz="3200" b="1" i="1" dirty="0"/>
              <a:t>w gminnej bibliotece oraz jej agendach odbyło się 132 różnego rodzaju imprez i zajęć  kulturalno-edukacyjnych, których łącznie uczestniczyło 1752 uczestników. </a:t>
            </a:r>
            <a:endParaRPr lang="pl-PL" sz="3200" b="1" i="1" dirty="0" smtClean="0"/>
          </a:p>
          <a:p>
            <a:pPr marL="0" indent="0" algn="ctr">
              <a:buNone/>
            </a:pPr>
            <a:r>
              <a:rPr lang="pl-PL" sz="3200" b="1" i="1" dirty="0" smtClean="0"/>
              <a:t>Zakupiono  </a:t>
            </a:r>
            <a:r>
              <a:rPr lang="pl-PL" sz="3200" b="1" i="1" dirty="0"/>
              <a:t>517 książek ze środków </a:t>
            </a:r>
            <a:r>
              <a:rPr lang="pl-PL" sz="3200" b="1" i="1" dirty="0" smtClean="0"/>
              <a:t>własnych.</a:t>
            </a:r>
          </a:p>
          <a:p>
            <a:pPr marL="0" indent="0" algn="ctr">
              <a:buNone/>
            </a:pPr>
            <a:r>
              <a:rPr lang="pl-PL" sz="3200" b="1" i="1" dirty="0" smtClean="0"/>
              <a:t> W formie darów </a:t>
            </a:r>
            <a:r>
              <a:rPr lang="pl-PL" sz="3200" b="1" i="1" dirty="0"/>
              <a:t>od czytelników i zaprzyjaźnionej księgarni - </a:t>
            </a:r>
            <a:r>
              <a:rPr lang="pl-PL" sz="3200" b="1" i="1" dirty="0" smtClean="0"/>
              <a:t> otrzymano </a:t>
            </a:r>
            <a:r>
              <a:rPr lang="pl-PL" sz="3200" b="1" i="1" dirty="0"/>
              <a:t>54 książki.</a:t>
            </a:r>
          </a:p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747061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8000"/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>
                <a:latin typeface="Arial Rounded MT Bold" panose="020F0704030504030204" pitchFamily="34" charset="0"/>
              </a:rPr>
              <a:t>Gminny Dom Kultury w Kuryłówce</a:t>
            </a:r>
            <a:endParaRPr lang="pl-PL" dirty="0">
              <a:latin typeface="Arial Rounded MT Bold" panose="020F0704030504030204" pitchFamily="34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854144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pl-PL" b="1" dirty="0" smtClean="0"/>
              <a:t>Zatrudnia </a:t>
            </a:r>
            <a:r>
              <a:rPr lang="pl-PL" b="1" dirty="0"/>
              <a:t>ogółem  9 osób ( 5, 45 etatu) </a:t>
            </a:r>
            <a:r>
              <a:rPr lang="pl-PL" dirty="0"/>
              <a:t> </a:t>
            </a:r>
            <a:r>
              <a:rPr lang="pl-PL" b="1" dirty="0"/>
              <a:t>i 5 osób na </a:t>
            </a:r>
            <a:r>
              <a:rPr lang="pl-PL" b="1" dirty="0" smtClean="0"/>
              <a:t>umowy</a:t>
            </a:r>
            <a:r>
              <a:rPr lang="pl-PL" dirty="0" smtClean="0"/>
              <a:t>.</a:t>
            </a:r>
          </a:p>
          <a:p>
            <a:pPr marL="0" indent="0" algn="ctr">
              <a:buNone/>
            </a:pPr>
            <a:r>
              <a:rPr lang="pl-PL" b="1" dirty="0" smtClean="0"/>
              <a:t>Na </a:t>
            </a:r>
            <a:r>
              <a:rPr lang="pl-PL" b="1" dirty="0"/>
              <a:t>terenie Gminy Kuryłówka w 2018 roku odbyło się 55 imprez i uroczystości organizowanych oraz współorganizowanych przez ośrodek, w których uczestniczyło ok. 11609 </a:t>
            </a:r>
            <a:r>
              <a:rPr lang="pl-PL" b="1" dirty="0" smtClean="0"/>
              <a:t>widzów.</a:t>
            </a:r>
          </a:p>
          <a:p>
            <a:pPr marL="0" indent="0" algn="ctr">
              <a:buNone/>
            </a:pPr>
            <a:r>
              <a:rPr lang="pl-PL" dirty="0" smtClean="0"/>
              <a:t> </a:t>
            </a:r>
            <a:r>
              <a:rPr lang="pl-PL" b="1" dirty="0" smtClean="0"/>
              <a:t>W </a:t>
            </a:r>
            <a:r>
              <a:rPr lang="pl-PL" b="1" dirty="0"/>
              <a:t>szczególności : Koncerty Kolęd, Dzień Kobiet, Dni Gminy, Spotkanie z Folklorem i Biesiadą, Dożynki Gminne, Powiatowy Festiwal Piosenki Mikołaj Szczególną uwagę poświęcamy uroczystościom patriotycznym tj. Rocznica Bitwy pod Kuryłówką połączona z odsłonięciem pomnika, Pacyfikacja Jastrzębca, Rajd rowerowy "</a:t>
            </a:r>
            <a:r>
              <a:rPr lang="pl-PL" b="1" dirty="0" smtClean="0"/>
              <a:t>Szlakiem </a:t>
            </a:r>
            <a:r>
              <a:rPr lang="pl-PL" b="1" dirty="0"/>
              <a:t>naszej historii", „</a:t>
            </a:r>
            <a:r>
              <a:rPr lang="pl-PL" b="1" dirty="0" err="1"/>
              <a:t>Kalówka</a:t>
            </a:r>
            <a:r>
              <a:rPr lang="pl-PL" b="1" dirty="0"/>
              <a:t>” i 100. Rocznica Odzyskania Niepodległości - 11 listopada. </a:t>
            </a:r>
            <a:r>
              <a:rPr lang="pl-PL" b="1" dirty="0" smtClean="0"/>
              <a:t> GOK wspierał  </a:t>
            </a:r>
            <a:r>
              <a:rPr lang="pl-PL" b="1" dirty="0"/>
              <a:t>technicznie i organizacyjnie  kluby sportowe, szkoły </a:t>
            </a:r>
            <a:r>
              <a:rPr lang="pl-PL" b="1" dirty="0" smtClean="0"/>
              <a:t>i </a:t>
            </a:r>
            <a:r>
              <a:rPr lang="pl-PL" b="1" dirty="0"/>
              <a:t>jednostki OSP przy organizacji turniejów sportowych, zebrań oraz spotkań okolicznościowych.   </a:t>
            </a:r>
            <a:endParaRPr lang="pl-PL" dirty="0"/>
          </a:p>
          <a:p>
            <a:pPr marL="0" indent="0">
              <a:buNone/>
            </a:pPr>
            <a:endParaRPr lang="pl-PL" sz="2000" dirty="0"/>
          </a:p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274395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8000"/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latin typeface="Arial Rounded MT Bold" panose="020F0704030504030204" pitchFamily="34" charset="0"/>
              </a:rPr>
              <a:t>Wykaz zespołów działających w GOK</a:t>
            </a:r>
            <a:endParaRPr lang="pl-PL" dirty="0">
              <a:latin typeface="Arial Rounded MT Bold" panose="020F0704030504030204" pitchFamily="34" charset="0"/>
            </a:endParaRPr>
          </a:p>
        </p:txBody>
      </p:sp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27985992"/>
              </p:ext>
            </p:extLst>
          </p:nvPr>
        </p:nvGraphicFramePr>
        <p:xfrm>
          <a:off x="15499" y="1690689"/>
          <a:ext cx="12176502" cy="51673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6942"/>
                <a:gridCol w="4511042"/>
                <a:gridCol w="2379506"/>
                <a:gridCol w="2379506"/>
                <a:gridCol w="2379506"/>
              </a:tblGrid>
              <a:tr h="516731">
                <a:tc>
                  <a:txBody>
                    <a:bodyPr/>
                    <a:lstStyle/>
                    <a:p>
                      <a:r>
                        <a:rPr lang="pl-PL" sz="2000" dirty="0" smtClean="0"/>
                        <a:t>Lp.</a:t>
                      </a:r>
                      <a:endParaRPr lang="pl-PL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dirty="0" smtClean="0"/>
                        <a:t>Nazwa</a:t>
                      </a:r>
                      <a:r>
                        <a:rPr lang="pl-PL" sz="2000" baseline="0" dirty="0" smtClean="0"/>
                        <a:t> zespołu</a:t>
                      </a:r>
                      <a:endParaRPr lang="pl-PL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Miejscowość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l. os.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Instruktor</a:t>
                      </a:r>
                      <a:endParaRPr lang="pl-PL" dirty="0"/>
                    </a:p>
                  </a:txBody>
                  <a:tcPr/>
                </a:tc>
              </a:tr>
              <a:tr h="516731">
                <a:tc>
                  <a:txBody>
                    <a:bodyPr/>
                    <a:lstStyle/>
                    <a:p>
                      <a:r>
                        <a:rPr lang="pl-PL" dirty="0" smtClean="0"/>
                        <a:t>1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ZAJĘCIA RYTMICZNE - PRZEDSZKOLE</a:t>
                      </a:r>
                      <a:endParaRPr lang="pl-PL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Kuryłówka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 smtClean="0"/>
                        <a:t>25</a:t>
                      </a:r>
                      <a:endParaRPr lang="pl-PL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MAREK LATAWIEC</a:t>
                      </a:r>
                      <a:endParaRPr lang="pl-PL" dirty="0"/>
                    </a:p>
                  </a:txBody>
                  <a:tcPr/>
                </a:tc>
              </a:tr>
              <a:tr h="516731">
                <a:tc>
                  <a:txBody>
                    <a:bodyPr/>
                    <a:lstStyle/>
                    <a:p>
                      <a:r>
                        <a:rPr lang="pl-PL" dirty="0" smtClean="0"/>
                        <a:t>2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ZAJĘCIA RYTMICZNO-TANECZNE kl. I</a:t>
                      </a:r>
                      <a:endParaRPr lang="pl-PL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Brzyska Wola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 smtClean="0"/>
                        <a:t>16</a:t>
                      </a:r>
                      <a:endParaRPr lang="pl-PL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MAREK LATAWIEC</a:t>
                      </a:r>
                      <a:endParaRPr lang="pl-PL" dirty="0"/>
                    </a:p>
                  </a:txBody>
                  <a:tcPr/>
                </a:tc>
              </a:tr>
              <a:tr h="516731">
                <a:tc>
                  <a:txBody>
                    <a:bodyPr/>
                    <a:lstStyle/>
                    <a:p>
                      <a:r>
                        <a:rPr lang="pl-PL" dirty="0" smtClean="0"/>
                        <a:t>3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ZESPÓŁTAŃCA LUDOWEGO </a:t>
                      </a:r>
                      <a:endParaRPr lang="pl-PL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Brzyska Wola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 smtClean="0"/>
                        <a:t>18</a:t>
                      </a:r>
                      <a:endParaRPr lang="pl-PL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MAREK LATAWIEC</a:t>
                      </a:r>
                      <a:endParaRPr lang="pl-PL" dirty="0"/>
                    </a:p>
                  </a:txBody>
                  <a:tcPr/>
                </a:tc>
              </a:tr>
              <a:tr h="516731">
                <a:tc>
                  <a:txBody>
                    <a:bodyPr/>
                    <a:lstStyle/>
                    <a:p>
                      <a:r>
                        <a:rPr lang="pl-PL" dirty="0" smtClean="0"/>
                        <a:t>4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ZAJĘCIA RYTMICZNO-TANECZNE I-III</a:t>
                      </a:r>
                      <a:endParaRPr lang="pl-PL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Dąbrowica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 smtClean="0"/>
                        <a:t>26</a:t>
                      </a:r>
                      <a:endParaRPr lang="pl-PL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MAREK LATAWIEC</a:t>
                      </a:r>
                      <a:endParaRPr lang="pl-PL" dirty="0"/>
                    </a:p>
                  </a:txBody>
                  <a:tcPr/>
                </a:tc>
              </a:tr>
              <a:tr h="516731">
                <a:tc>
                  <a:txBody>
                    <a:bodyPr/>
                    <a:lstStyle/>
                    <a:p>
                      <a:r>
                        <a:rPr lang="pl-PL" dirty="0" smtClean="0"/>
                        <a:t>5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MARŻONETKI</a:t>
                      </a:r>
                      <a:endParaRPr lang="pl-PL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Kuryłówka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 smtClean="0"/>
                        <a:t>17</a:t>
                      </a:r>
                      <a:endParaRPr lang="pl-PL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MAREK LATAWIEC</a:t>
                      </a:r>
                      <a:endParaRPr lang="pl-PL" dirty="0"/>
                    </a:p>
                  </a:txBody>
                  <a:tcPr/>
                </a:tc>
              </a:tr>
              <a:tr h="516731">
                <a:tc>
                  <a:txBody>
                    <a:bodyPr/>
                    <a:lstStyle/>
                    <a:p>
                      <a:r>
                        <a:rPr lang="pl-PL" dirty="0" smtClean="0"/>
                        <a:t>6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pl-PL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ZESPÓŁ TAŃCA ESTR. NIEZAPOMINAJKI</a:t>
                      </a:r>
                      <a:endParaRPr lang="pl-PL" sz="12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Brzyska Wola</a:t>
                      </a:r>
                      <a:endParaRPr lang="pl-PL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 smtClean="0"/>
                        <a:t>15</a:t>
                      </a:r>
                      <a:endParaRPr lang="pl-PL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KAROLINA ROZLAZŁY</a:t>
                      </a:r>
                      <a:endParaRPr lang="pl-PL" dirty="0"/>
                    </a:p>
                  </a:txBody>
                  <a:tcPr/>
                </a:tc>
              </a:tr>
              <a:tr h="516731">
                <a:tc>
                  <a:txBody>
                    <a:bodyPr/>
                    <a:lstStyle/>
                    <a:p>
                      <a:r>
                        <a:rPr lang="pl-PL" dirty="0" smtClean="0"/>
                        <a:t>7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pl-PL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ZESPÓŁ TAŃCA ESTRADOWEGO AFERA</a:t>
                      </a:r>
                      <a:endParaRPr lang="pl-PL" sz="12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pl-PL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Kuryłówka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 smtClean="0"/>
                        <a:t>8</a:t>
                      </a:r>
                      <a:endParaRPr lang="pl-PL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KAROLINA ROZLAZŁY</a:t>
                      </a:r>
                      <a:endParaRPr lang="pl-PL" dirty="0"/>
                    </a:p>
                  </a:txBody>
                  <a:tcPr/>
                </a:tc>
              </a:tr>
              <a:tr h="516731">
                <a:tc>
                  <a:txBody>
                    <a:bodyPr/>
                    <a:lstStyle/>
                    <a:p>
                      <a:r>
                        <a:rPr lang="pl-PL" dirty="0" smtClean="0"/>
                        <a:t>8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pl-PL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ZESPÓŁ WOKALNY</a:t>
                      </a:r>
                      <a:endParaRPr lang="pl-PL" sz="12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pl-PL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Dąbrowica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 smtClean="0"/>
                        <a:t>10</a:t>
                      </a:r>
                      <a:endParaRPr lang="pl-PL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KAROLINA ROZLAZŁY</a:t>
                      </a:r>
                      <a:endParaRPr lang="pl-PL" dirty="0"/>
                    </a:p>
                  </a:txBody>
                  <a:tcPr/>
                </a:tc>
              </a:tr>
              <a:tr h="516731">
                <a:tc>
                  <a:txBody>
                    <a:bodyPr/>
                    <a:lstStyle/>
                    <a:p>
                      <a:r>
                        <a:rPr lang="pl-PL" dirty="0" smtClean="0"/>
                        <a:t>9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pl-PL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ZESPÓŁ WOKALNY PIĘCIONUTKA</a:t>
                      </a:r>
                      <a:endParaRPr lang="pl-PL" sz="12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Kuryłówka</a:t>
                      </a:r>
                      <a:endParaRPr lang="pl-PL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 smtClean="0"/>
                        <a:t>19</a:t>
                      </a:r>
                      <a:endParaRPr lang="pl-PL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KAROLINA ROZLAZŁY</a:t>
                      </a:r>
                      <a:endParaRPr lang="pl-PL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62474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63650784"/>
              </p:ext>
            </p:extLst>
          </p:nvPr>
        </p:nvGraphicFramePr>
        <p:xfrm>
          <a:off x="0" y="-406610"/>
          <a:ext cx="12192000" cy="73225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35431"/>
                <a:gridCol w="4241369"/>
                <a:gridCol w="1219200"/>
                <a:gridCol w="1219200"/>
                <a:gridCol w="2438400"/>
                <a:gridCol w="2438400"/>
              </a:tblGrid>
              <a:tr h="423360"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pl-PL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8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ZESPÓŁ TAŃCA ESTR. KANGUR</a:t>
                      </a:r>
                      <a:endParaRPr lang="pl-PL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pl-PL" sz="18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Kuryłówka</a:t>
                      </a:r>
                      <a:endParaRPr lang="pl-PL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 smtClean="0">
                          <a:solidFill>
                            <a:schemeClr val="tx1"/>
                          </a:solidFill>
                        </a:rPr>
                        <a:t>18</a:t>
                      </a:r>
                      <a:endParaRPr lang="pl-PL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8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KAROLINA ROZLAZŁY</a:t>
                      </a:r>
                      <a:endParaRPr lang="pl-PL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423360"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11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ZESPÓŁ TAŃCA ESTRADOWEGO TO-TO</a:t>
                      </a:r>
                      <a:endParaRPr lang="pl-PL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pl-PL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Kuryłówka</a:t>
                      </a:r>
                      <a:endParaRPr lang="pl-PL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 smtClean="0"/>
                        <a:t>21</a:t>
                      </a:r>
                      <a:endParaRPr lang="pl-PL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KAROLINA ROZLAZŁY</a:t>
                      </a:r>
                      <a:endParaRPr lang="pl-PL" dirty="0"/>
                    </a:p>
                  </a:txBody>
                  <a:tcPr/>
                </a:tc>
              </a:tr>
              <a:tr h="423360"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12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KÓŁKO MUZYCZNE – INSTR. DĘTE</a:t>
                      </a:r>
                      <a:endParaRPr lang="pl-PL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pl-PL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Brzyska Wola</a:t>
                      </a:r>
                      <a:endParaRPr lang="pl-PL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 smtClean="0"/>
                        <a:t>5</a:t>
                      </a:r>
                      <a:endParaRPr lang="pl-PL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MAREK BURDA</a:t>
                      </a:r>
                      <a:endParaRPr lang="pl-PL" dirty="0"/>
                    </a:p>
                  </a:txBody>
                  <a:tcPr/>
                </a:tc>
              </a:tr>
              <a:tr h="423360"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13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KÓŁKO MUZYCZNE – INSTR. DĘTE</a:t>
                      </a:r>
                      <a:endParaRPr lang="pl-PL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Kuryłówka</a:t>
                      </a:r>
                      <a:endParaRPr lang="pl-PL" dirty="0" smtClean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 smtClean="0"/>
                        <a:t>16</a:t>
                      </a:r>
                      <a:endParaRPr lang="pl-PL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MAREK BURDA</a:t>
                      </a:r>
                      <a:endParaRPr lang="pl-PL" dirty="0"/>
                    </a:p>
                  </a:txBody>
                  <a:tcPr/>
                </a:tc>
              </a:tr>
              <a:tr h="423360"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14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ORKIESTRA DĘTA</a:t>
                      </a:r>
                      <a:endParaRPr lang="pl-PL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Kuryłówka</a:t>
                      </a:r>
                      <a:endParaRPr lang="pl-PL" dirty="0" smtClean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 smtClean="0"/>
                        <a:t>34</a:t>
                      </a:r>
                      <a:endParaRPr lang="pl-PL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MAREK BURDA</a:t>
                      </a:r>
                      <a:endParaRPr lang="pl-PL" dirty="0"/>
                    </a:p>
                  </a:txBody>
                  <a:tcPr/>
                </a:tc>
              </a:tr>
              <a:tr h="423360"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15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ZESPÓŁ TAŃCA ESTR. FREE - SMILE</a:t>
                      </a:r>
                      <a:endParaRPr lang="pl-PL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pl-PL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Dąbrowica</a:t>
                      </a:r>
                      <a:endParaRPr lang="pl-PL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 smtClean="0"/>
                        <a:t>9</a:t>
                      </a:r>
                      <a:endParaRPr lang="pl-PL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KAROLINA ROZLAZŁY</a:t>
                      </a:r>
                      <a:endParaRPr lang="pl-PL" dirty="0"/>
                    </a:p>
                  </a:txBody>
                  <a:tcPr/>
                </a:tc>
              </a:tr>
              <a:tr h="423360"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16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ZESPÓŁ ARTIS</a:t>
                      </a:r>
                      <a:endParaRPr lang="pl-PL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Brzyska Wola</a:t>
                      </a:r>
                      <a:endParaRPr lang="pl-PL" dirty="0" smtClean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 smtClean="0"/>
                        <a:t>10</a:t>
                      </a:r>
                      <a:endParaRPr lang="pl-PL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AGNIESZKA ŚLIWA</a:t>
                      </a:r>
                      <a:endParaRPr lang="pl-PL" dirty="0"/>
                    </a:p>
                  </a:txBody>
                  <a:tcPr/>
                </a:tc>
              </a:tr>
              <a:tr h="614946"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17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KÓŁKO PLASTYCZNE </a:t>
                      </a:r>
                      <a:endParaRPr lang="pl-PL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pl-PL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Kuryłówka</a:t>
                      </a:r>
                      <a:endParaRPr lang="pl-PL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 smtClean="0"/>
                        <a:t>39</a:t>
                      </a:r>
                      <a:endParaRPr lang="pl-PL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JOANNA KOTULSKA-WNUK</a:t>
                      </a:r>
                      <a:endParaRPr lang="pl-PL" dirty="0"/>
                    </a:p>
                  </a:txBody>
                  <a:tcPr/>
                </a:tc>
              </a:tr>
              <a:tr h="423360"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18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KÓŁKO PLASTYCZNE</a:t>
                      </a:r>
                      <a:endParaRPr lang="pl-PL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pl-PL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Kolonia Polska</a:t>
                      </a:r>
                      <a:endParaRPr lang="pl-PL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 smtClean="0"/>
                        <a:t>12</a:t>
                      </a:r>
                      <a:endParaRPr lang="pl-PL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KATARZYNA KIEŁBOŃ</a:t>
                      </a:r>
                      <a:endParaRPr lang="pl-PL" dirty="0"/>
                    </a:p>
                  </a:txBody>
                  <a:tcPr/>
                </a:tc>
              </a:tr>
              <a:tr h="423360"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19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ZAJĘCIA TEATRALNE</a:t>
                      </a:r>
                      <a:endParaRPr lang="pl-PL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pl-PL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Kolonia Polska</a:t>
                      </a:r>
                      <a:endParaRPr lang="pl-PL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 smtClean="0"/>
                        <a:t>12</a:t>
                      </a:r>
                      <a:endParaRPr lang="pl-PL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KATARZYNA KIEŁBOŃ</a:t>
                      </a:r>
                      <a:endParaRPr lang="pl-PL" dirty="0"/>
                    </a:p>
                  </a:txBody>
                  <a:tcPr/>
                </a:tc>
              </a:tr>
              <a:tr h="423360"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20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ZESPÓŁ ŚPIEWACZY „JARZĘBINA” </a:t>
                      </a:r>
                      <a:endParaRPr lang="pl-PL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Kuryłówka</a:t>
                      </a:r>
                      <a:endParaRPr lang="pl-PL" dirty="0" smtClean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 smtClean="0"/>
                        <a:t>10</a:t>
                      </a:r>
                      <a:endParaRPr lang="pl-PL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BOGDAN PĘCAK</a:t>
                      </a:r>
                      <a:endParaRPr lang="pl-PL" dirty="0"/>
                    </a:p>
                  </a:txBody>
                  <a:tcPr/>
                </a:tc>
              </a:tr>
              <a:tr h="423360"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21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ZESPÓŁ ŚPIEWACZY „KALINA”</a:t>
                      </a:r>
                      <a:endParaRPr lang="pl-PL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Kolonia Polska</a:t>
                      </a:r>
                      <a:endParaRPr lang="pl-PL" dirty="0" smtClean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 smtClean="0"/>
                        <a:t>7</a:t>
                      </a:r>
                      <a:endParaRPr lang="pl-PL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BOGDAN PĘCAK</a:t>
                      </a:r>
                      <a:endParaRPr lang="pl-PL" dirty="0"/>
                    </a:p>
                  </a:txBody>
                  <a:tcPr/>
                </a:tc>
              </a:tr>
              <a:tr h="423360"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22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ZESPÓŁ ŚPIEWACZY „JAGODA”</a:t>
                      </a:r>
                      <a:endParaRPr lang="pl-PL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pl-PL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Dąbrowica</a:t>
                      </a:r>
                      <a:endParaRPr lang="pl-PL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 smtClean="0"/>
                        <a:t>12</a:t>
                      </a:r>
                      <a:endParaRPr lang="pl-PL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-------------------------</a:t>
                      </a:r>
                      <a:endParaRPr lang="pl-PL" dirty="0"/>
                    </a:p>
                  </a:txBody>
                  <a:tcPr/>
                </a:tc>
              </a:tr>
              <a:tr h="423360"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23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CHÓR MĘSKI</a:t>
                      </a:r>
                      <a:endParaRPr lang="pl-PL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Kuryłówka</a:t>
                      </a:r>
                      <a:endParaRPr lang="pl-PL" dirty="0" smtClean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 smtClean="0"/>
                        <a:t>12</a:t>
                      </a:r>
                      <a:endParaRPr lang="pl-PL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SYLWIA WOJNAR</a:t>
                      </a:r>
                      <a:endParaRPr lang="pl-PL" dirty="0"/>
                    </a:p>
                  </a:txBody>
                  <a:tcPr/>
                </a:tc>
              </a:tr>
              <a:tr h="447285"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24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pl-PL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TURKI</a:t>
                      </a:r>
                      <a:endParaRPr lang="pl-PL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Kolonia Polska</a:t>
                      </a:r>
                      <a:endParaRPr lang="pl-PL" dirty="0" smtClean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 smtClean="0"/>
                        <a:t>14</a:t>
                      </a:r>
                      <a:endParaRPr lang="pl-PL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pl-PL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LESZEK POŁEĆ</a:t>
                      </a:r>
                      <a:endParaRPr lang="pl-PL" dirty="0"/>
                    </a:p>
                  </a:txBody>
                  <a:tcPr/>
                </a:tc>
              </a:tr>
              <a:tr h="351398"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25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TURKI</a:t>
                      </a:r>
                      <a:endParaRPr lang="pl-PL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Kuryłówka</a:t>
                      </a:r>
                      <a:endParaRPr lang="pl-PL" dirty="0" smtClean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 smtClean="0"/>
                        <a:t>21</a:t>
                      </a:r>
                      <a:endParaRPr lang="pl-PL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pl-PL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LESZEK POŁEĆ</a:t>
                      </a:r>
                      <a:endParaRPr lang="pl-PL" dirty="0"/>
                    </a:p>
                  </a:txBody>
                  <a:tcPr/>
                </a:tc>
              </a:tr>
              <a:tr h="159698">
                <a:tc gridSpan="3">
                  <a:txBody>
                    <a:bodyPr/>
                    <a:lstStyle/>
                    <a:p>
                      <a:pPr algn="ctr"/>
                      <a:r>
                        <a:rPr lang="pl-PL" b="1" dirty="0" smtClean="0"/>
                        <a:t>Razem</a:t>
                      </a:r>
                      <a:endParaRPr lang="pl-PL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l-PL" dirty="0" smtClean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pl-PL" b="1" dirty="0" smtClean="0"/>
                        <a:t>406</a:t>
                      </a:r>
                      <a:endParaRPr lang="pl-PL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pl-PL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pl-PL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51436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5000">
              <a:schemeClr val="accent1">
                <a:lumMod val="5000"/>
                <a:lumOff val="95000"/>
              </a:schemeClr>
            </a:gs>
            <a:gs pos="56000">
              <a:schemeClr val="bg1">
                <a:lumMod val="85000"/>
              </a:schemeClr>
            </a:gs>
            <a:gs pos="67000">
              <a:schemeClr val="bg1">
                <a:lumMod val="85000"/>
              </a:schemeClr>
            </a:gs>
            <a:gs pos="100000">
              <a:schemeClr val="bg1">
                <a:lumMod val="50000"/>
              </a:schemeClr>
            </a:gs>
          </a:gsLst>
          <a:lin ang="108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zawartości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6780" y="0"/>
            <a:ext cx="9695220" cy="6858000"/>
          </a:xfrm>
          <a:effectLst>
            <a:glow>
              <a:schemeClr val="accent1">
                <a:alpha val="40000"/>
              </a:schemeClr>
            </a:glow>
            <a:softEdge rad="114300"/>
          </a:effec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61129" y="154983"/>
            <a:ext cx="6518329" cy="1325563"/>
          </a:xfrm>
        </p:spPr>
        <p:txBody>
          <a:bodyPr/>
          <a:lstStyle/>
          <a:p>
            <a:r>
              <a:rPr lang="pl-PL" dirty="0" smtClean="0">
                <a:effectLst>
                  <a:outerShdw blurRad="50800" dist="50800" dir="5400000" algn="ctr" rotWithShape="0">
                    <a:srgbClr val="000000">
                      <a:alpha val="0"/>
                    </a:srgbClr>
                  </a:outerShdw>
                </a:effectLst>
                <a:latin typeface="Arial Rounded MT Bold" panose="020F0704030504030204" pitchFamily="34" charset="0"/>
              </a:rPr>
              <a:t>Powierzchnia gminy</a:t>
            </a:r>
            <a:endParaRPr lang="pl-PL" dirty="0">
              <a:effectLst>
                <a:outerShdw blurRad="50800" dist="50800" dir="5400000" algn="ctr" rotWithShape="0">
                  <a:srgbClr val="000000">
                    <a:alpha val="0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6549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1000"/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2317911"/>
            <a:ext cx="10515600" cy="1325563"/>
          </a:xfrm>
        </p:spPr>
        <p:txBody>
          <a:bodyPr/>
          <a:lstStyle/>
          <a:p>
            <a:pPr algn="ctr"/>
            <a:r>
              <a:rPr lang="pl-PL" dirty="0" smtClean="0">
                <a:latin typeface="Arial Rounded MT Bold" panose="020F0704030504030204" pitchFamily="34" charset="0"/>
              </a:rPr>
              <a:t>Dotacje dla klubów sportowych</a:t>
            </a:r>
            <a:endParaRPr lang="pl-PL" dirty="0">
              <a:latin typeface="Arial Rounded MT Bold" panose="020F0704030504030204" pitchFamily="34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847099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1000"/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>
                <a:latin typeface="Arial Rounded MT Bold" panose="020F0704030504030204" pitchFamily="34" charset="0"/>
              </a:rPr>
              <a:t>Dotacje dla klubów sportowych w 2018 r. </a:t>
            </a:r>
            <a:endParaRPr lang="pl-PL" dirty="0">
              <a:latin typeface="Arial Rounded MT Bold" panose="020F0704030504030204" pitchFamily="34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2259577"/>
            <a:ext cx="10515600" cy="4351338"/>
          </a:xfrm>
        </p:spPr>
        <p:txBody>
          <a:bodyPr/>
          <a:lstStyle/>
          <a:p>
            <a:pPr marL="0" indent="0" algn="ctr">
              <a:buNone/>
            </a:pPr>
            <a:r>
              <a:rPr lang="pl-PL" sz="3600" dirty="0"/>
              <a:t>LKS Brzyska Wola gra w klasie </a:t>
            </a:r>
            <a:r>
              <a:rPr lang="pl-PL" sz="3600" dirty="0" smtClean="0"/>
              <a:t>okręgowej- </a:t>
            </a:r>
            <a:r>
              <a:rPr lang="pl-PL" sz="3600" b="1" dirty="0" smtClean="0"/>
              <a:t>46</a:t>
            </a:r>
            <a:r>
              <a:rPr lang="pl-PL" sz="3600" b="1" dirty="0"/>
              <a:t> 000 zł </a:t>
            </a:r>
          </a:p>
          <a:p>
            <a:pPr marL="0" indent="0" algn="ctr">
              <a:buNone/>
            </a:pPr>
            <a:r>
              <a:rPr lang="pl-PL" sz="3600" dirty="0" smtClean="0"/>
              <a:t>LKS </a:t>
            </a:r>
            <a:r>
              <a:rPr lang="pl-PL" sz="3600" dirty="0" err="1"/>
              <a:t>Złotsan</a:t>
            </a:r>
            <a:r>
              <a:rPr lang="pl-PL" sz="3600" dirty="0"/>
              <a:t> Kuryłówka w klasie </a:t>
            </a:r>
            <a:r>
              <a:rPr lang="pl-PL" sz="3600" dirty="0" smtClean="0"/>
              <a:t>A- </a:t>
            </a:r>
            <a:r>
              <a:rPr lang="pl-PL" sz="3600" b="1" dirty="0" smtClean="0"/>
              <a:t>36</a:t>
            </a:r>
            <a:r>
              <a:rPr lang="pl-PL" sz="3600" b="1" dirty="0"/>
              <a:t> 000,00 zł</a:t>
            </a:r>
          </a:p>
          <a:p>
            <a:pPr marL="0" indent="0" algn="ctr">
              <a:buNone/>
            </a:pPr>
            <a:r>
              <a:rPr lang="pl-PL" sz="3600" dirty="0" smtClean="0"/>
              <a:t>Ponadto </a:t>
            </a:r>
            <a:r>
              <a:rPr lang="pl-PL" sz="3600" dirty="0"/>
              <a:t>przyznano nagrodę dla sportowca z terenu gminy Kuryłówka za szczególne osiągnięcia sportowe w kwocie </a:t>
            </a:r>
            <a:r>
              <a:rPr lang="pl-PL" sz="3600" b="1" dirty="0"/>
              <a:t>2 000,00 zł</a:t>
            </a:r>
            <a:r>
              <a:rPr lang="pl-PL" sz="3600" dirty="0"/>
              <a:t>.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902762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1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67719" y="2317911"/>
            <a:ext cx="10515600" cy="1325563"/>
          </a:xfrm>
          <a:noFill/>
        </p:spPr>
        <p:txBody>
          <a:bodyPr>
            <a:normAutofit/>
          </a:bodyPr>
          <a:lstStyle/>
          <a:p>
            <a:pPr algn="ctr"/>
            <a:r>
              <a:rPr lang="pl-PL" sz="6600" b="1" dirty="0" smtClean="0">
                <a:latin typeface="Arial Rounded MT Bold" panose="020F0704030504030204" pitchFamily="34" charset="0"/>
              </a:rPr>
              <a:t>Ochrona zabytków</a:t>
            </a:r>
            <a:endParaRPr lang="pl-PL" sz="6600" b="1" dirty="0">
              <a:latin typeface="Arial Rounded MT Bold" panose="020F0704030504030204" pitchFamily="34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8616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1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67719" y="117152"/>
            <a:ext cx="10515600" cy="1325563"/>
          </a:xfrm>
          <a:noFill/>
        </p:spPr>
        <p:txBody>
          <a:bodyPr>
            <a:normAutofit/>
          </a:bodyPr>
          <a:lstStyle/>
          <a:p>
            <a:pPr algn="ctr"/>
            <a:endParaRPr lang="pl-PL" sz="6600" b="1" dirty="0">
              <a:latin typeface="Arial Rounded MT Bold" panose="020F0704030504030204" pitchFamily="34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008682" y="2492536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pl-PL" sz="4000" dirty="0" smtClean="0"/>
              <a:t> Dofinansowanie </a:t>
            </a:r>
            <a:r>
              <a:rPr lang="pl-PL" sz="4000" dirty="0"/>
              <a:t>prac remontowych i konserwatorskich </a:t>
            </a:r>
            <a:r>
              <a:rPr lang="pl-PL" sz="4000" dirty="0" smtClean="0"/>
              <a:t>– kościoła </a:t>
            </a:r>
            <a:r>
              <a:rPr lang="pl-PL" sz="4000" dirty="0"/>
              <a:t>filialnego pw. Św. Mikołaja w Kuryłówce – </a:t>
            </a:r>
            <a:r>
              <a:rPr lang="pl-PL" sz="4000" b="1" dirty="0"/>
              <a:t>40 000 zł,</a:t>
            </a:r>
            <a:endParaRPr lang="pl-PL" sz="4000" dirty="0"/>
          </a:p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080721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1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2430543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pl-PL" sz="4400" dirty="0" smtClean="0"/>
              <a:t>Remont </a:t>
            </a:r>
            <a:r>
              <a:rPr lang="pl-PL" sz="4400" dirty="0"/>
              <a:t>dachu w kościele filialnym </a:t>
            </a:r>
            <a:r>
              <a:rPr lang="pl-PL" sz="4400" dirty="0" err="1" smtClean="0"/>
              <a:t>pw.św</a:t>
            </a:r>
            <a:r>
              <a:rPr lang="pl-PL" sz="4400" dirty="0" smtClean="0"/>
              <a:t> Michała w </a:t>
            </a:r>
            <a:r>
              <a:rPr lang="pl-PL" sz="4400" dirty="0"/>
              <a:t>Dąbrowicy – </a:t>
            </a:r>
            <a:r>
              <a:rPr lang="pl-PL" sz="4400" b="1" dirty="0"/>
              <a:t>20 000,00 zł.</a:t>
            </a:r>
            <a:endParaRPr lang="pl-PL" sz="4400" dirty="0"/>
          </a:p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875268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2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1945952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pl-PL" sz="6600" b="1" dirty="0" smtClean="0">
                <a:latin typeface="Arial Rounded MT Bold" panose="020F0704030504030204" pitchFamily="34" charset="0"/>
              </a:rPr>
              <a:t>Stan Ochotniczych Straży Pożarnych w gminie</a:t>
            </a:r>
            <a:endParaRPr lang="pl-PL" sz="6600" b="1" dirty="0">
              <a:latin typeface="Arial Rounded MT Bold" panose="020F0704030504030204" pitchFamily="34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4227862"/>
            <a:ext cx="10515600" cy="4351338"/>
          </a:xfrm>
        </p:spPr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504484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2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256637"/>
            <a:ext cx="10515600" cy="1325563"/>
          </a:xfrm>
        </p:spPr>
        <p:txBody>
          <a:bodyPr/>
          <a:lstStyle/>
          <a:p>
            <a:pPr algn="ctr"/>
            <a:r>
              <a:rPr lang="pl-PL" dirty="0" smtClean="0">
                <a:latin typeface="Arial Rounded MT Bold" panose="020F0704030504030204" pitchFamily="34" charset="0"/>
              </a:rPr>
              <a:t>Stan jednostek OSP w gminie </a:t>
            </a:r>
            <a:endParaRPr lang="pl-PL" dirty="0">
              <a:latin typeface="Arial Rounded MT Bold" panose="020F0704030504030204" pitchFamily="34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1582200"/>
            <a:ext cx="10515600" cy="5066573"/>
          </a:xfrm>
        </p:spPr>
        <p:txBody>
          <a:bodyPr>
            <a:normAutofit lnSpcReduction="10000"/>
          </a:bodyPr>
          <a:lstStyle/>
          <a:p>
            <a:pPr marL="514350" indent="-514350">
              <a:buAutoNum type="arabicPeriod"/>
            </a:pPr>
            <a:r>
              <a:rPr lang="pl-PL" b="1" dirty="0" smtClean="0"/>
              <a:t>OSP w Brzyskiej Woli:</a:t>
            </a:r>
          </a:p>
          <a:p>
            <a:pPr>
              <a:buFontTx/>
              <a:buChar char="-"/>
            </a:pPr>
            <a:r>
              <a:rPr lang="pl-PL" dirty="0" smtClean="0"/>
              <a:t>stan osobowy: 44, JOT: 18;</a:t>
            </a:r>
          </a:p>
          <a:p>
            <a:r>
              <a:rPr lang="pl-PL" dirty="0"/>
              <a:t>samochód średni Star 244 ( 1984) , 2,5 tys. l </a:t>
            </a:r>
            <a:endParaRPr lang="pl-PL" dirty="0" smtClean="0"/>
          </a:p>
          <a:p>
            <a:r>
              <a:rPr lang="pl-PL" dirty="0" smtClean="0"/>
              <a:t>samochód </a:t>
            </a:r>
            <a:r>
              <a:rPr lang="pl-PL" dirty="0"/>
              <a:t>Jelcz (1981r.), 6 </a:t>
            </a:r>
            <a:r>
              <a:rPr lang="pl-PL" dirty="0" err="1"/>
              <a:t>tys.l</a:t>
            </a:r>
            <a:r>
              <a:rPr lang="pl-PL" dirty="0"/>
              <a:t>. </a:t>
            </a:r>
            <a:endParaRPr lang="pl-PL" dirty="0" smtClean="0"/>
          </a:p>
          <a:p>
            <a:pPr marL="0" indent="0">
              <a:buNone/>
            </a:pPr>
            <a:r>
              <a:rPr lang="pl-PL" dirty="0" smtClean="0"/>
              <a:t>2</a:t>
            </a:r>
            <a:r>
              <a:rPr lang="pl-PL" b="1" dirty="0" smtClean="0"/>
              <a:t>.    OSP w Dąbrowicy:</a:t>
            </a:r>
          </a:p>
          <a:p>
            <a:pPr>
              <a:buFontTx/>
              <a:buChar char="-"/>
            </a:pPr>
            <a:r>
              <a:rPr lang="pl-PL" dirty="0" smtClean="0"/>
              <a:t>stan osobowy: 18, JOT: 10;</a:t>
            </a:r>
          </a:p>
          <a:p>
            <a:r>
              <a:rPr lang="pl-PL" dirty="0"/>
              <a:t>samochód lekki Volkswagen (1993r</a:t>
            </a:r>
            <a:r>
              <a:rPr lang="pl-PL" dirty="0" smtClean="0"/>
              <a:t>.)</a:t>
            </a:r>
          </a:p>
          <a:p>
            <a:pPr marL="514350" indent="-514350">
              <a:buAutoNum type="arabicPeriod" startAt="3"/>
            </a:pPr>
            <a:r>
              <a:rPr lang="pl-PL" b="1" dirty="0" smtClean="0"/>
              <a:t>OSP w Jastrzębcu:</a:t>
            </a:r>
          </a:p>
          <a:p>
            <a:pPr>
              <a:buFontTx/>
              <a:buChar char="-"/>
            </a:pPr>
            <a:r>
              <a:rPr lang="pl-PL" dirty="0"/>
              <a:t>s</a:t>
            </a:r>
            <a:r>
              <a:rPr lang="pl-PL" dirty="0" smtClean="0"/>
              <a:t>tan osobowy: 24, JOT: 18; </a:t>
            </a:r>
          </a:p>
          <a:p>
            <a:r>
              <a:rPr lang="pl-PL" dirty="0"/>
              <a:t>samochód średni Star 244 (1984r. ) , 2,5 </a:t>
            </a:r>
            <a:r>
              <a:rPr lang="pl-PL" dirty="0" err="1"/>
              <a:t>tys</a:t>
            </a:r>
            <a:r>
              <a:rPr lang="pl-PL" dirty="0"/>
              <a:t> l. </a:t>
            </a:r>
            <a:endParaRPr lang="pl-PL" dirty="0" smtClean="0"/>
          </a:p>
          <a:p>
            <a:pPr>
              <a:buFontTx/>
              <a:buChar char="-"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870824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2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256637"/>
            <a:ext cx="10515600" cy="1325563"/>
          </a:xfrm>
        </p:spPr>
        <p:txBody>
          <a:bodyPr/>
          <a:lstStyle/>
          <a:p>
            <a:pPr algn="ctr"/>
            <a:r>
              <a:rPr lang="pl-PL" dirty="0" smtClean="0">
                <a:latin typeface="Arial Rounded MT Bold" panose="020F0704030504030204" pitchFamily="34" charset="0"/>
              </a:rPr>
              <a:t>Stan jednostek OSP w gminie </a:t>
            </a:r>
            <a:endParaRPr lang="pl-PL" dirty="0">
              <a:latin typeface="Arial Rounded MT Bold" panose="020F0704030504030204" pitchFamily="34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1582200"/>
            <a:ext cx="10515600" cy="50665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dirty="0" smtClean="0"/>
              <a:t>4.    </a:t>
            </a:r>
            <a:r>
              <a:rPr lang="pl-PL" b="1" dirty="0" smtClean="0"/>
              <a:t>OSP w Kulnie:</a:t>
            </a:r>
          </a:p>
          <a:p>
            <a:pPr>
              <a:buFontTx/>
              <a:buChar char="-"/>
            </a:pPr>
            <a:r>
              <a:rPr lang="pl-PL" dirty="0" smtClean="0"/>
              <a:t>stan osobowy: 31, JOT: 15;</a:t>
            </a:r>
          </a:p>
          <a:p>
            <a:r>
              <a:rPr lang="pl-PL" dirty="0"/>
              <a:t>samochód lekki Lublin (1999 r</a:t>
            </a:r>
            <a:r>
              <a:rPr lang="pl-PL" dirty="0" smtClean="0"/>
              <a:t>.)</a:t>
            </a:r>
          </a:p>
          <a:p>
            <a:pPr marL="0" indent="0">
              <a:buNone/>
            </a:pPr>
            <a:r>
              <a:rPr lang="pl-PL" dirty="0" smtClean="0"/>
              <a:t>5.   </a:t>
            </a:r>
            <a:r>
              <a:rPr lang="pl-PL" b="1" dirty="0" smtClean="0"/>
              <a:t>OSP im. Józefa Szczęsnego w Kuryłówce:</a:t>
            </a:r>
          </a:p>
          <a:p>
            <a:pPr>
              <a:buFontTx/>
              <a:buChar char="-"/>
            </a:pPr>
            <a:r>
              <a:rPr lang="pl-PL" dirty="0" smtClean="0"/>
              <a:t>stan osobowy: 47+12 MDP, JOT: 32;</a:t>
            </a:r>
          </a:p>
          <a:p>
            <a:r>
              <a:rPr lang="pl-PL" dirty="0" smtClean="0"/>
              <a:t>samochód </a:t>
            </a:r>
            <a:r>
              <a:rPr lang="pl-PL" dirty="0"/>
              <a:t>średni Mercedes (2010r.),2,5 </a:t>
            </a:r>
            <a:r>
              <a:rPr lang="pl-PL" dirty="0" err="1"/>
              <a:t>tys.l</a:t>
            </a:r>
            <a:r>
              <a:rPr lang="pl-PL" dirty="0"/>
              <a:t> </a:t>
            </a:r>
            <a:endParaRPr lang="pl-PL" dirty="0" smtClean="0"/>
          </a:p>
          <a:p>
            <a:r>
              <a:rPr lang="pl-PL" dirty="0"/>
              <a:t>samochód ciężki Jelcz zbiornik (1983r.)6 </a:t>
            </a:r>
            <a:r>
              <a:rPr lang="pl-PL" dirty="0" err="1"/>
              <a:t>tys.l</a:t>
            </a:r>
            <a:r>
              <a:rPr lang="pl-PL" dirty="0"/>
              <a:t> </a:t>
            </a:r>
            <a:endParaRPr lang="pl-PL" dirty="0" smtClean="0"/>
          </a:p>
          <a:p>
            <a:r>
              <a:rPr lang="pl-PL" dirty="0"/>
              <a:t>przyczepka do transportu łodzi (2 łodzie w tym jedna z silnikiem zaburtowym</a:t>
            </a:r>
            <a:r>
              <a:rPr lang="pl-PL" dirty="0" smtClean="0"/>
              <a:t>)</a:t>
            </a:r>
          </a:p>
          <a:p>
            <a:r>
              <a:rPr lang="pl-PL" dirty="0"/>
              <a:t>przyczepka z działkiem o dużej wydajności</a:t>
            </a:r>
            <a:endParaRPr lang="pl-PL" dirty="0" smtClean="0"/>
          </a:p>
          <a:p>
            <a:pPr>
              <a:buFontTx/>
              <a:buChar char="-"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785726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2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256637"/>
            <a:ext cx="10515600" cy="1325563"/>
          </a:xfrm>
        </p:spPr>
        <p:txBody>
          <a:bodyPr/>
          <a:lstStyle/>
          <a:p>
            <a:pPr algn="ctr"/>
            <a:r>
              <a:rPr lang="pl-PL" dirty="0" smtClean="0">
                <a:latin typeface="Arial Rounded MT Bold" panose="020F0704030504030204" pitchFamily="34" charset="0"/>
              </a:rPr>
              <a:t>Stan jednostek OSP w gminie </a:t>
            </a:r>
            <a:endParaRPr lang="pl-PL" dirty="0">
              <a:latin typeface="Arial Rounded MT Bold" panose="020F0704030504030204" pitchFamily="34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1582200"/>
            <a:ext cx="10515600" cy="506657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l-PL" dirty="0"/>
              <a:t>6</a:t>
            </a:r>
            <a:r>
              <a:rPr lang="pl-PL" dirty="0" smtClean="0"/>
              <a:t>.    </a:t>
            </a:r>
            <a:r>
              <a:rPr lang="pl-PL" b="1" dirty="0" smtClean="0"/>
              <a:t>OSP w </a:t>
            </a:r>
            <a:r>
              <a:rPr lang="pl-PL" b="1" dirty="0" err="1" smtClean="0"/>
              <a:t>Ożannie</a:t>
            </a:r>
            <a:r>
              <a:rPr lang="pl-PL" dirty="0" smtClean="0"/>
              <a:t>:</a:t>
            </a:r>
          </a:p>
          <a:p>
            <a:pPr>
              <a:buFontTx/>
              <a:buChar char="-"/>
            </a:pPr>
            <a:r>
              <a:rPr lang="pl-PL" dirty="0" smtClean="0"/>
              <a:t>stan osobowy: 26, JOT: 11;</a:t>
            </a:r>
          </a:p>
          <a:p>
            <a:r>
              <a:rPr lang="pl-PL" dirty="0"/>
              <a:t>samochód lekki Volkswagen(1993r</a:t>
            </a:r>
            <a:r>
              <a:rPr lang="pl-PL" dirty="0" smtClean="0"/>
              <a:t>.)</a:t>
            </a:r>
          </a:p>
          <a:p>
            <a:r>
              <a:rPr lang="pl-PL" dirty="0"/>
              <a:t>przyczepka do przewożenia </a:t>
            </a:r>
            <a:r>
              <a:rPr lang="pl-PL" dirty="0" smtClean="0"/>
              <a:t>łodzi</a:t>
            </a:r>
          </a:p>
          <a:p>
            <a:r>
              <a:rPr lang="pl-PL" dirty="0"/>
              <a:t>przyczepka do przewożenia </a:t>
            </a:r>
            <a:r>
              <a:rPr lang="pl-PL" dirty="0" smtClean="0"/>
              <a:t>sprzętu</a:t>
            </a:r>
          </a:p>
          <a:p>
            <a:pPr marL="0" indent="0">
              <a:buNone/>
            </a:pPr>
            <a:r>
              <a:rPr lang="pl-PL" dirty="0"/>
              <a:t>7</a:t>
            </a:r>
            <a:r>
              <a:rPr lang="pl-PL" dirty="0" smtClean="0"/>
              <a:t>.   </a:t>
            </a:r>
            <a:r>
              <a:rPr lang="pl-PL" b="1" dirty="0" smtClean="0"/>
              <a:t>OSP w Wólce Łamanej:</a:t>
            </a:r>
          </a:p>
          <a:p>
            <a:pPr>
              <a:buFontTx/>
              <a:buChar char="-"/>
            </a:pPr>
            <a:r>
              <a:rPr lang="pl-PL" dirty="0" smtClean="0"/>
              <a:t>stan osobowy: 28, JOT: 21;</a:t>
            </a:r>
          </a:p>
          <a:p>
            <a:pPr>
              <a:buFontTx/>
              <a:buChar char="-"/>
            </a:pPr>
            <a:r>
              <a:rPr lang="pl-PL" dirty="0" smtClean="0"/>
              <a:t>samochód </a:t>
            </a:r>
            <a:r>
              <a:rPr lang="pl-PL" dirty="0"/>
              <a:t>średni Steyer (1980r), 2 tys. </a:t>
            </a:r>
            <a:endParaRPr lang="pl-PL" dirty="0" smtClean="0"/>
          </a:p>
          <a:p>
            <a:pPr marL="0" indent="0">
              <a:buNone/>
            </a:pPr>
            <a:r>
              <a:rPr lang="pl-PL" dirty="0" smtClean="0"/>
              <a:t> </a:t>
            </a:r>
          </a:p>
          <a:p>
            <a:r>
              <a:rPr lang="pl-PL" dirty="0"/>
              <a:t>samochód lekki Żuk (</a:t>
            </a:r>
            <a:r>
              <a:rPr lang="pl-PL" dirty="0" smtClean="0"/>
              <a:t>1981r.) –garażowany w Kolonii Polskiej</a:t>
            </a:r>
          </a:p>
          <a:p>
            <a:pPr>
              <a:buFontTx/>
              <a:buChar char="-"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840110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4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78791" y="148148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pl-PL" b="1" dirty="0">
                <a:latin typeface="Arial Rounded MT Bold" panose="020F0704030504030204" pitchFamily="34" charset="0"/>
              </a:rPr>
              <a:t>Z</a:t>
            </a:r>
            <a:r>
              <a:rPr lang="pl-PL" b="1" dirty="0" smtClean="0">
                <a:latin typeface="Arial Rounded MT Bold" panose="020F0704030504030204" pitchFamily="34" charset="0"/>
              </a:rPr>
              <a:t>estawienie </a:t>
            </a:r>
            <a:r>
              <a:rPr lang="pl-PL" b="1" dirty="0">
                <a:latin typeface="Arial Rounded MT Bold" panose="020F0704030504030204" pitchFamily="34" charset="0"/>
              </a:rPr>
              <a:t>sprzętu w ochotniczych strażach pożarnych na terenie Gminy Kuryłówka</a:t>
            </a:r>
            <a:endParaRPr lang="pl-PL" dirty="0">
              <a:latin typeface="Arial Rounded MT Bold" panose="020F0704030504030204" pitchFamily="34" charset="0"/>
            </a:endParaRPr>
          </a:p>
        </p:txBody>
      </p:sp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99218878"/>
              </p:ext>
            </p:extLst>
          </p:nvPr>
        </p:nvGraphicFramePr>
        <p:xfrm>
          <a:off x="0" y="1554480"/>
          <a:ext cx="12192001" cy="5303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0383"/>
                <a:gridCol w="2629339"/>
                <a:gridCol w="1502480"/>
                <a:gridCol w="1220765"/>
                <a:gridCol w="1236416"/>
                <a:gridCol w="829495"/>
                <a:gridCol w="1299019"/>
                <a:gridCol w="1095558"/>
                <a:gridCol w="1768546"/>
              </a:tblGrid>
              <a:tr h="350219">
                <a:tc>
                  <a:txBody>
                    <a:bodyPr/>
                    <a:lstStyle/>
                    <a:p>
                      <a:r>
                        <a:rPr lang="pl-PL" dirty="0" smtClean="0">
                          <a:solidFill>
                            <a:schemeClr val="tx1"/>
                          </a:solidFill>
                        </a:rPr>
                        <a:t>L.p.</a:t>
                      </a:r>
                      <a:endParaRPr lang="pl-PL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Brzyska Wola</a:t>
                      </a:r>
                      <a:endParaRPr lang="pl-PL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>
                          <a:solidFill>
                            <a:schemeClr val="tx1"/>
                          </a:solidFill>
                        </a:rPr>
                        <a:t>Dąbrowica</a:t>
                      </a:r>
                      <a:endParaRPr lang="pl-PL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>
                          <a:solidFill>
                            <a:schemeClr val="tx1"/>
                          </a:solidFill>
                        </a:rPr>
                        <a:t>Jastrzębiec</a:t>
                      </a:r>
                      <a:endParaRPr lang="pl-PL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>
                          <a:solidFill>
                            <a:schemeClr val="tx1"/>
                          </a:solidFill>
                        </a:rPr>
                        <a:t>Kulno</a:t>
                      </a:r>
                      <a:endParaRPr lang="pl-PL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>
                          <a:solidFill>
                            <a:schemeClr val="tx1"/>
                          </a:solidFill>
                        </a:rPr>
                        <a:t>Kuryłówka</a:t>
                      </a:r>
                      <a:endParaRPr lang="pl-PL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>
                          <a:solidFill>
                            <a:schemeClr val="tx1"/>
                          </a:solidFill>
                        </a:rPr>
                        <a:t>Ożanna</a:t>
                      </a:r>
                      <a:endParaRPr lang="pl-PL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>
                          <a:solidFill>
                            <a:schemeClr val="tx1"/>
                          </a:solidFill>
                        </a:rPr>
                        <a:t>Wólka Łamana</a:t>
                      </a:r>
                      <a:endParaRPr lang="pl-PL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alpha val="31000"/>
                      </a:schemeClr>
                    </a:solidFill>
                  </a:tcPr>
                </a:tc>
              </a:tr>
              <a:tr h="350219">
                <a:tc>
                  <a:txBody>
                    <a:bodyPr/>
                    <a:lstStyle/>
                    <a:p>
                      <a:pPr algn="ctr"/>
                      <a:r>
                        <a:rPr lang="pl-PL" b="1" dirty="0" smtClean="0"/>
                        <a:t>1</a:t>
                      </a:r>
                      <a:endParaRPr lang="pl-PL" b="1" dirty="0"/>
                    </a:p>
                  </a:txBody>
                  <a:tcPr>
                    <a:solidFill>
                      <a:schemeClr val="accent1"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Łódź wiosłowa 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b="1" dirty="0"/>
                    </a:p>
                  </a:txBody>
                  <a:tcPr>
                    <a:solidFill>
                      <a:schemeClr val="accent1"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b="1" dirty="0"/>
                    </a:p>
                  </a:txBody>
                  <a:tcPr>
                    <a:solidFill>
                      <a:schemeClr val="accent1"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b="1" dirty="0"/>
                    </a:p>
                  </a:txBody>
                  <a:tcPr>
                    <a:solidFill>
                      <a:schemeClr val="accent1"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b="1" dirty="0"/>
                    </a:p>
                  </a:txBody>
                  <a:tcPr>
                    <a:solidFill>
                      <a:schemeClr val="accent1"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 smtClean="0"/>
                        <a:t>x</a:t>
                      </a:r>
                      <a:endParaRPr lang="pl-PL" b="1" dirty="0"/>
                    </a:p>
                  </a:txBody>
                  <a:tcPr>
                    <a:solidFill>
                      <a:schemeClr val="accent1"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 smtClean="0"/>
                        <a:t>x</a:t>
                      </a:r>
                      <a:endParaRPr lang="pl-PL" b="1" dirty="0"/>
                    </a:p>
                  </a:txBody>
                  <a:tcPr>
                    <a:solidFill>
                      <a:schemeClr val="accent1"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b="1" dirty="0"/>
                    </a:p>
                  </a:txBody>
                  <a:tcPr>
                    <a:solidFill>
                      <a:schemeClr val="accent1">
                        <a:alpha val="31000"/>
                      </a:schemeClr>
                    </a:solidFill>
                  </a:tcPr>
                </a:tc>
              </a:tr>
              <a:tr h="612883">
                <a:tc>
                  <a:txBody>
                    <a:bodyPr/>
                    <a:lstStyle/>
                    <a:p>
                      <a:pPr algn="ctr"/>
                      <a:r>
                        <a:rPr lang="pl-PL" b="1" dirty="0" smtClean="0"/>
                        <a:t>2</a:t>
                      </a:r>
                      <a:endParaRPr lang="pl-PL" b="1" dirty="0"/>
                    </a:p>
                  </a:txBody>
                  <a:tcPr>
                    <a:solidFill>
                      <a:schemeClr val="accent1"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Łódź z silnikiem z przyczepką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b="1" dirty="0"/>
                    </a:p>
                  </a:txBody>
                  <a:tcPr>
                    <a:solidFill>
                      <a:schemeClr val="accent1"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b="1" dirty="0"/>
                    </a:p>
                  </a:txBody>
                  <a:tcPr>
                    <a:solidFill>
                      <a:schemeClr val="accent1"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b="1" dirty="0"/>
                    </a:p>
                  </a:txBody>
                  <a:tcPr>
                    <a:solidFill>
                      <a:schemeClr val="accent1"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b="1" dirty="0"/>
                    </a:p>
                  </a:txBody>
                  <a:tcPr>
                    <a:solidFill>
                      <a:schemeClr val="accent1"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 smtClean="0"/>
                        <a:t>x</a:t>
                      </a:r>
                      <a:endParaRPr lang="pl-PL" b="1" dirty="0"/>
                    </a:p>
                  </a:txBody>
                  <a:tcPr>
                    <a:solidFill>
                      <a:schemeClr val="accent1"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b="1" dirty="0"/>
                    </a:p>
                  </a:txBody>
                  <a:tcPr>
                    <a:solidFill>
                      <a:schemeClr val="accent1"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b="1" dirty="0"/>
                    </a:p>
                  </a:txBody>
                  <a:tcPr>
                    <a:solidFill>
                      <a:schemeClr val="accent1">
                        <a:alpha val="31000"/>
                      </a:schemeClr>
                    </a:solidFill>
                  </a:tcPr>
                </a:tc>
              </a:tr>
              <a:tr h="612883">
                <a:tc>
                  <a:txBody>
                    <a:bodyPr/>
                    <a:lstStyle/>
                    <a:p>
                      <a:pPr algn="ctr"/>
                      <a:r>
                        <a:rPr lang="pl-PL" b="1" dirty="0" smtClean="0"/>
                        <a:t>3</a:t>
                      </a:r>
                      <a:endParaRPr lang="pl-PL" b="1" dirty="0"/>
                    </a:p>
                  </a:txBody>
                  <a:tcPr>
                    <a:solidFill>
                      <a:schemeClr val="accent1"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Urządzenie hydrauliczne </a:t>
                      </a:r>
                      <a:r>
                        <a:rPr lang="pl-PL" sz="1800" b="1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Holmatro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b="1" dirty="0"/>
                    </a:p>
                  </a:txBody>
                  <a:tcPr>
                    <a:solidFill>
                      <a:schemeClr val="accent1"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b="1" dirty="0"/>
                    </a:p>
                  </a:txBody>
                  <a:tcPr>
                    <a:solidFill>
                      <a:schemeClr val="accent1"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b="1" dirty="0"/>
                    </a:p>
                  </a:txBody>
                  <a:tcPr>
                    <a:solidFill>
                      <a:schemeClr val="accent1"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b="1" dirty="0"/>
                    </a:p>
                  </a:txBody>
                  <a:tcPr>
                    <a:solidFill>
                      <a:schemeClr val="accent1"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 smtClean="0"/>
                        <a:t>x</a:t>
                      </a:r>
                      <a:endParaRPr lang="pl-PL" b="1" dirty="0"/>
                    </a:p>
                  </a:txBody>
                  <a:tcPr>
                    <a:solidFill>
                      <a:schemeClr val="accent1"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b="1" dirty="0"/>
                    </a:p>
                  </a:txBody>
                  <a:tcPr>
                    <a:solidFill>
                      <a:schemeClr val="accent1"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b="1" dirty="0"/>
                    </a:p>
                  </a:txBody>
                  <a:tcPr>
                    <a:solidFill>
                      <a:schemeClr val="accent1">
                        <a:alpha val="31000"/>
                      </a:schemeClr>
                    </a:solidFill>
                  </a:tcPr>
                </a:tc>
              </a:tr>
              <a:tr h="612883">
                <a:tc>
                  <a:txBody>
                    <a:bodyPr/>
                    <a:lstStyle/>
                    <a:p>
                      <a:pPr algn="ctr"/>
                      <a:r>
                        <a:rPr lang="pl-PL" b="1" dirty="0" smtClean="0"/>
                        <a:t>4</a:t>
                      </a:r>
                      <a:endParaRPr lang="pl-PL" b="1" dirty="0"/>
                    </a:p>
                  </a:txBody>
                  <a:tcPr>
                    <a:solidFill>
                      <a:schemeClr val="accent1"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Urządzenie hydrauliczne Lukas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b="1" dirty="0"/>
                    </a:p>
                  </a:txBody>
                  <a:tcPr>
                    <a:solidFill>
                      <a:schemeClr val="accent1"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b="1" dirty="0"/>
                    </a:p>
                  </a:txBody>
                  <a:tcPr>
                    <a:solidFill>
                      <a:schemeClr val="accent1"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 smtClean="0"/>
                        <a:t>x</a:t>
                      </a:r>
                      <a:endParaRPr lang="pl-PL" b="1" dirty="0"/>
                    </a:p>
                  </a:txBody>
                  <a:tcPr>
                    <a:solidFill>
                      <a:schemeClr val="accent1"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b="1"/>
                    </a:p>
                  </a:txBody>
                  <a:tcPr>
                    <a:solidFill>
                      <a:schemeClr val="accent1"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b="1"/>
                    </a:p>
                  </a:txBody>
                  <a:tcPr>
                    <a:solidFill>
                      <a:schemeClr val="accent1"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b="1" dirty="0"/>
                    </a:p>
                  </a:txBody>
                  <a:tcPr>
                    <a:solidFill>
                      <a:schemeClr val="accent1"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b="1" dirty="0"/>
                    </a:p>
                  </a:txBody>
                  <a:tcPr>
                    <a:solidFill>
                      <a:schemeClr val="accent1">
                        <a:alpha val="31000"/>
                      </a:schemeClr>
                    </a:solidFill>
                  </a:tcPr>
                </a:tc>
              </a:tr>
              <a:tr h="612883">
                <a:tc>
                  <a:txBody>
                    <a:bodyPr/>
                    <a:lstStyle/>
                    <a:p>
                      <a:pPr algn="ctr"/>
                      <a:r>
                        <a:rPr lang="pl-PL" b="1" dirty="0" smtClean="0"/>
                        <a:t>5</a:t>
                      </a:r>
                      <a:endParaRPr lang="pl-PL" b="1" dirty="0"/>
                    </a:p>
                  </a:txBody>
                  <a:tcPr>
                    <a:solidFill>
                      <a:schemeClr val="accent1"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Piła łańcuchowa</a:t>
                      </a:r>
                    </a:p>
                    <a:p>
                      <a:r>
                        <a:rPr lang="pl-PL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STIHL 261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 smtClean="0">
                          <a:solidFill>
                            <a:srgbClr val="FF0000"/>
                          </a:solidFill>
                        </a:rPr>
                        <a:t>x</a:t>
                      </a:r>
                      <a:endParaRPr lang="pl-PL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1"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 smtClean="0">
                          <a:solidFill>
                            <a:srgbClr val="FF0000"/>
                          </a:solidFill>
                        </a:rPr>
                        <a:t>x</a:t>
                      </a:r>
                      <a:endParaRPr lang="pl-PL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1"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b="1" dirty="0"/>
                    </a:p>
                  </a:txBody>
                  <a:tcPr>
                    <a:solidFill>
                      <a:schemeClr val="accent1"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b="1" dirty="0"/>
                    </a:p>
                  </a:txBody>
                  <a:tcPr>
                    <a:solidFill>
                      <a:schemeClr val="accent1"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 smtClean="0"/>
                        <a:t>x</a:t>
                      </a:r>
                      <a:endParaRPr lang="pl-PL" b="1" dirty="0"/>
                    </a:p>
                  </a:txBody>
                  <a:tcPr>
                    <a:solidFill>
                      <a:schemeClr val="accent1"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b="1" dirty="0"/>
                    </a:p>
                  </a:txBody>
                  <a:tcPr>
                    <a:solidFill>
                      <a:schemeClr val="accent1"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b="1" dirty="0"/>
                    </a:p>
                  </a:txBody>
                  <a:tcPr>
                    <a:solidFill>
                      <a:schemeClr val="accent1">
                        <a:alpha val="31000"/>
                      </a:schemeClr>
                    </a:solidFill>
                  </a:tcPr>
                </a:tc>
              </a:tr>
              <a:tr h="612883">
                <a:tc>
                  <a:txBody>
                    <a:bodyPr/>
                    <a:lstStyle/>
                    <a:p>
                      <a:pPr algn="ctr"/>
                      <a:r>
                        <a:rPr lang="pl-PL" b="1" dirty="0" smtClean="0"/>
                        <a:t>6</a:t>
                      </a:r>
                      <a:endParaRPr lang="pl-PL" b="1" dirty="0"/>
                    </a:p>
                  </a:txBody>
                  <a:tcPr>
                    <a:solidFill>
                      <a:schemeClr val="accent1"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Piła łańcuchowa </a:t>
                      </a:r>
                      <a:r>
                        <a:rPr lang="pl-PL" sz="1800" b="1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Husqvarna</a:t>
                      </a:r>
                      <a:r>
                        <a:rPr lang="pl-PL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350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b="1" dirty="0"/>
                    </a:p>
                  </a:txBody>
                  <a:tcPr>
                    <a:solidFill>
                      <a:schemeClr val="accent1"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b="1" dirty="0"/>
                    </a:p>
                  </a:txBody>
                  <a:tcPr>
                    <a:solidFill>
                      <a:schemeClr val="accent1"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b="1" dirty="0"/>
                    </a:p>
                  </a:txBody>
                  <a:tcPr>
                    <a:solidFill>
                      <a:schemeClr val="accent1"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b="1" dirty="0"/>
                    </a:p>
                  </a:txBody>
                  <a:tcPr>
                    <a:solidFill>
                      <a:schemeClr val="accent1"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 smtClean="0"/>
                        <a:t>x</a:t>
                      </a:r>
                      <a:endParaRPr lang="pl-PL" b="1" dirty="0"/>
                    </a:p>
                  </a:txBody>
                  <a:tcPr>
                    <a:solidFill>
                      <a:schemeClr val="accent1"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 smtClean="0"/>
                        <a:t>x</a:t>
                      </a:r>
                      <a:endParaRPr lang="pl-PL" b="1" dirty="0"/>
                    </a:p>
                  </a:txBody>
                  <a:tcPr>
                    <a:solidFill>
                      <a:schemeClr val="accent1"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b="1" dirty="0"/>
                    </a:p>
                  </a:txBody>
                  <a:tcPr>
                    <a:solidFill>
                      <a:schemeClr val="accent1">
                        <a:alpha val="31000"/>
                      </a:schemeClr>
                    </a:solidFill>
                  </a:tcPr>
                </a:tc>
              </a:tr>
              <a:tr h="350219">
                <a:tc>
                  <a:txBody>
                    <a:bodyPr/>
                    <a:lstStyle/>
                    <a:p>
                      <a:pPr algn="ctr"/>
                      <a:r>
                        <a:rPr lang="pl-PL" b="1" dirty="0" smtClean="0"/>
                        <a:t>7</a:t>
                      </a:r>
                      <a:endParaRPr lang="pl-PL" b="1" dirty="0"/>
                    </a:p>
                  </a:txBody>
                  <a:tcPr>
                    <a:solidFill>
                      <a:schemeClr val="accent1"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Piła łańcuchowa MS 440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 smtClean="0"/>
                        <a:t>x</a:t>
                      </a:r>
                      <a:endParaRPr lang="pl-PL" b="1" dirty="0"/>
                    </a:p>
                  </a:txBody>
                  <a:tcPr>
                    <a:solidFill>
                      <a:schemeClr val="accent1"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b="1" dirty="0"/>
                    </a:p>
                  </a:txBody>
                  <a:tcPr>
                    <a:solidFill>
                      <a:schemeClr val="accent1"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b="1" dirty="0"/>
                    </a:p>
                  </a:txBody>
                  <a:tcPr>
                    <a:solidFill>
                      <a:schemeClr val="accent1"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b="1" dirty="0"/>
                    </a:p>
                  </a:txBody>
                  <a:tcPr>
                    <a:solidFill>
                      <a:schemeClr val="accent1"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 smtClean="0"/>
                        <a:t>x</a:t>
                      </a:r>
                      <a:endParaRPr lang="pl-PL" b="1" dirty="0"/>
                    </a:p>
                  </a:txBody>
                  <a:tcPr>
                    <a:solidFill>
                      <a:schemeClr val="accent1"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b="1" dirty="0"/>
                    </a:p>
                  </a:txBody>
                  <a:tcPr>
                    <a:solidFill>
                      <a:schemeClr val="accent1"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b="1" dirty="0"/>
                    </a:p>
                  </a:txBody>
                  <a:tcPr>
                    <a:solidFill>
                      <a:schemeClr val="accent1">
                        <a:alpha val="31000"/>
                      </a:schemeClr>
                    </a:solidFill>
                  </a:tcPr>
                </a:tc>
              </a:tr>
              <a:tr h="612883">
                <a:tc>
                  <a:txBody>
                    <a:bodyPr/>
                    <a:lstStyle/>
                    <a:p>
                      <a:pPr algn="ctr"/>
                      <a:r>
                        <a:rPr lang="pl-PL" b="1" dirty="0" smtClean="0"/>
                        <a:t>8</a:t>
                      </a:r>
                      <a:endParaRPr lang="pl-PL" b="1" dirty="0"/>
                    </a:p>
                  </a:txBody>
                  <a:tcPr>
                    <a:solidFill>
                      <a:schemeClr val="accent1"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Piła łańcuchowa </a:t>
                      </a:r>
                    </a:p>
                    <a:p>
                      <a:r>
                        <a:rPr lang="pl-PL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STIHL 290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b="1" dirty="0"/>
                    </a:p>
                  </a:txBody>
                  <a:tcPr>
                    <a:solidFill>
                      <a:schemeClr val="accent1"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b="1" dirty="0"/>
                    </a:p>
                  </a:txBody>
                  <a:tcPr>
                    <a:solidFill>
                      <a:schemeClr val="accent1"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 smtClean="0"/>
                        <a:t>x</a:t>
                      </a:r>
                      <a:endParaRPr lang="pl-PL" b="1" dirty="0"/>
                    </a:p>
                  </a:txBody>
                  <a:tcPr>
                    <a:solidFill>
                      <a:schemeClr val="accent1"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 smtClean="0"/>
                        <a:t>x</a:t>
                      </a:r>
                      <a:endParaRPr lang="pl-PL" b="1" dirty="0"/>
                    </a:p>
                  </a:txBody>
                  <a:tcPr>
                    <a:solidFill>
                      <a:schemeClr val="accent1"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b="1" dirty="0"/>
                    </a:p>
                  </a:txBody>
                  <a:tcPr>
                    <a:solidFill>
                      <a:schemeClr val="accent1"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 smtClean="0"/>
                        <a:t>x</a:t>
                      </a:r>
                      <a:endParaRPr lang="pl-PL" b="1" dirty="0"/>
                    </a:p>
                  </a:txBody>
                  <a:tcPr>
                    <a:solidFill>
                      <a:schemeClr val="accent1"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 smtClean="0"/>
                        <a:t>x</a:t>
                      </a:r>
                      <a:endParaRPr lang="pl-PL" b="1" dirty="0"/>
                    </a:p>
                  </a:txBody>
                  <a:tcPr>
                    <a:solidFill>
                      <a:schemeClr val="accent1">
                        <a:alpha val="31000"/>
                      </a:schemeClr>
                    </a:solidFill>
                  </a:tcPr>
                </a:tc>
              </a:tr>
              <a:tr h="350219">
                <a:tc>
                  <a:txBody>
                    <a:bodyPr/>
                    <a:lstStyle/>
                    <a:p>
                      <a:pPr algn="ctr"/>
                      <a:r>
                        <a:rPr lang="pl-PL" b="1" dirty="0" smtClean="0"/>
                        <a:t>9</a:t>
                      </a:r>
                      <a:endParaRPr lang="pl-PL" b="1" dirty="0"/>
                    </a:p>
                  </a:txBody>
                  <a:tcPr>
                    <a:solidFill>
                      <a:schemeClr val="accent1"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Piła do betonu i stali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b="1" dirty="0"/>
                    </a:p>
                  </a:txBody>
                  <a:tcPr>
                    <a:solidFill>
                      <a:schemeClr val="accent1"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b="1" dirty="0"/>
                    </a:p>
                  </a:txBody>
                  <a:tcPr>
                    <a:solidFill>
                      <a:schemeClr val="accent1"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b="1" dirty="0"/>
                    </a:p>
                  </a:txBody>
                  <a:tcPr>
                    <a:solidFill>
                      <a:schemeClr val="accent1"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b="1" dirty="0"/>
                    </a:p>
                  </a:txBody>
                  <a:tcPr>
                    <a:solidFill>
                      <a:schemeClr val="accent1"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 smtClean="0"/>
                        <a:t>x</a:t>
                      </a:r>
                      <a:endParaRPr lang="pl-PL" b="1" dirty="0"/>
                    </a:p>
                  </a:txBody>
                  <a:tcPr>
                    <a:solidFill>
                      <a:schemeClr val="accent1"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b="1" dirty="0"/>
                    </a:p>
                  </a:txBody>
                  <a:tcPr>
                    <a:solidFill>
                      <a:schemeClr val="accent1"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 smtClean="0"/>
                        <a:t>x</a:t>
                      </a:r>
                      <a:endParaRPr lang="pl-PL" b="1" dirty="0"/>
                    </a:p>
                  </a:txBody>
                  <a:tcPr>
                    <a:solidFill>
                      <a:schemeClr val="accent1">
                        <a:alpha val="31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4593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4000"/>
            <a:lum/>
          </a:blip>
          <a:srcRect/>
          <a:stretch>
            <a:fillRect t="-1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46688" y="500062"/>
            <a:ext cx="10515600" cy="1325563"/>
          </a:xfrm>
        </p:spPr>
        <p:txBody>
          <a:bodyPr/>
          <a:lstStyle/>
          <a:p>
            <a:pPr algn="ctr"/>
            <a:r>
              <a:rPr lang="pl-PL" dirty="0" smtClean="0">
                <a:latin typeface="Arial Rounded MT Bold" panose="020F0704030504030204" pitchFamily="34" charset="0"/>
              </a:rPr>
              <a:t>Powierzchnia ewidencyjna gminy </a:t>
            </a:r>
            <a:endParaRPr lang="pl-PL" dirty="0">
              <a:latin typeface="Arial Rounded MT Bold" panose="020F0704030504030204" pitchFamily="34" charset="0"/>
            </a:endParaRPr>
          </a:p>
        </p:txBody>
      </p:sp>
      <p:graphicFrame>
        <p:nvGraphicFramePr>
          <p:cNvPr id="33" name="Symbol zastępczy zawartości 3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24498729"/>
              </p:ext>
            </p:extLst>
          </p:nvPr>
        </p:nvGraphicFramePr>
        <p:xfrm>
          <a:off x="1689315" y="1999280"/>
          <a:ext cx="12569125" cy="48587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194763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4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78791" y="148148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pl-PL" b="1" dirty="0">
                <a:latin typeface="Arial Rounded MT Bold" panose="020F0704030504030204" pitchFamily="34" charset="0"/>
              </a:rPr>
              <a:t>Z</a:t>
            </a:r>
            <a:r>
              <a:rPr lang="pl-PL" b="1" dirty="0" smtClean="0">
                <a:latin typeface="Arial Rounded MT Bold" panose="020F0704030504030204" pitchFamily="34" charset="0"/>
              </a:rPr>
              <a:t>estawienie </a:t>
            </a:r>
            <a:r>
              <a:rPr lang="pl-PL" b="1" dirty="0">
                <a:latin typeface="Arial Rounded MT Bold" panose="020F0704030504030204" pitchFamily="34" charset="0"/>
              </a:rPr>
              <a:t>sprzętu w ochotniczych strażach pożarnych na terenie Gminy Kuryłówka</a:t>
            </a:r>
            <a:endParaRPr lang="pl-PL" dirty="0">
              <a:latin typeface="Arial Rounded MT Bold" panose="020F0704030504030204" pitchFamily="34" charset="0"/>
            </a:endParaRPr>
          </a:p>
        </p:txBody>
      </p:sp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74169725"/>
              </p:ext>
            </p:extLst>
          </p:nvPr>
        </p:nvGraphicFramePr>
        <p:xfrm>
          <a:off x="0" y="1611824"/>
          <a:ext cx="12192001" cy="51283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0383"/>
                <a:gridCol w="2629339"/>
                <a:gridCol w="1502480"/>
                <a:gridCol w="1220765"/>
                <a:gridCol w="1236416"/>
                <a:gridCol w="829495"/>
                <a:gridCol w="1299019"/>
                <a:gridCol w="1095558"/>
                <a:gridCol w="1768546"/>
              </a:tblGrid>
              <a:tr h="418454">
                <a:tc>
                  <a:txBody>
                    <a:bodyPr/>
                    <a:lstStyle/>
                    <a:p>
                      <a:r>
                        <a:rPr lang="pl-PL" dirty="0" smtClean="0">
                          <a:solidFill>
                            <a:schemeClr val="tx1"/>
                          </a:solidFill>
                        </a:rPr>
                        <a:t>L.p.</a:t>
                      </a:r>
                      <a:endParaRPr lang="pl-PL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Brzyska Wola</a:t>
                      </a:r>
                      <a:endParaRPr lang="pl-PL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>
                          <a:solidFill>
                            <a:schemeClr val="tx1"/>
                          </a:solidFill>
                        </a:rPr>
                        <a:t>Dąbrowica</a:t>
                      </a:r>
                      <a:endParaRPr lang="pl-PL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>
                          <a:solidFill>
                            <a:schemeClr val="tx1"/>
                          </a:solidFill>
                        </a:rPr>
                        <a:t>Jastrzębiec</a:t>
                      </a:r>
                      <a:endParaRPr lang="pl-PL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>
                          <a:solidFill>
                            <a:schemeClr val="tx1"/>
                          </a:solidFill>
                        </a:rPr>
                        <a:t>Kulno</a:t>
                      </a:r>
                      <a:endParaRPr lang="pl-PL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>
                          <a:solidFill>
                            <a:schemeClr val="tx1"/>
                          </a:solidFill>
                        </a:rPr>
                        <a:t>Kuryłówka</a:t>
                      </a:r>
                      <a:endParaRPr lang="pl-PL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>
                          <a:solidFill>
                            <a:schemeClr val="tx1"/>
                          </a:solidFill>
                        </a:rPr>
                        <a:t>Ożanna</a:t>
                      </a:r>
                      <a:endParaRPr lang="pl-PL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>
                          <a:solidFill>
                            <a:schemeClr val="tx1"/>
                          </a:solidFill>
                        </a:rPr>
                        <a:t>Wólka Łamana</a:t>
                      </a:r>
                      <a:endParaRPr lang="pl-PL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alpha val="31000"/>
                      </a:schemeClr>
                    </a:solidFill>
                  </a:tcPr>
                </a:tc>
              </a:tr>
              <a:tr h="350219">
                <a:tc>
                  <a:txBody>
                    <a:bodyPr/>
                    <a:lstStyle/>
                    <a:p>
                      <a:pPr algn="ctr"/>
                      <a:r>
                        <a:rPr lang="pl-PL" b="1" dirty="0" smtClean="0"/>
                        <a:t>10</a:t>
                      </a:r>
                      <a:endParaRPr lang="pl-PL" b="1" dirty="0"/>
                    </a:p>
                  </a:txBody>
                  <a:tcPr>
                    <a:solidFill>
                      <a:schemeClr val="accent1"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Pompa szlamowa</a:t>
                      </a:r>
                      <a:r>
                        <a:rPr lang="pl-PL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pl-PL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Honda</a:t>
                      </a:r>
                      <a:r>
                        <a:rPr lang="pl-PL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pl-PL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MP 66-3</a:t>
                      </a:r>
                      <a:endParaRPr lang="pl-PL" b="1" dirty="0"/>
                    </a:p>
                  </a:txBody>
                  <a:tcPr>
                    <a:solidFill>
                      <a:schemeClr val="accent1"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b="1" dirty="0"/>
                    </a:p>
                  </a:txBody>
                  <a:tcPr>
                    <a:solidFill>
                      <a:schemeClr val="accent1"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b="1" dirty="0"/>
                    </a:p>
                  </a:txBody>
                  <a:tcPr>
                    <a:solidFill>
                      <a:schemeClr val="accent1"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b="1" dirty="0"/>
                    </a:p>
                  </a:txBody>
                  <a:tcPr>
                    <a:solidFill>
                      <a:schemeClr val="accent1"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b="1" dirty="0"/>
                    </a:p>
                  </a:txBody>
                  <a:tcPr>
                    <a:solidFill>
                      <a:schemeClr val="accent1"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 szt.</a:t>
                      </a:r>
                      <a:endParaRPr lang="pl-PL" b="1" dirty="0"/>
                    </a:p>
                  </a:txBody>
                  <a:tcPr>
                    <a:solidFill>
                      <a:schemeClr val="accent1"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b="1" dirty="0"/>
                    </a:p>
                  </a:txBody>
                  <a:tcPr>
                    <a:solidFill>
                      <a:schemeClr val="accent1"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b="1" dirty="0"/>
                    </a:p>
                  </a:txBody>
                  <a:tcPr>
                    <a:solidFill>
                      <a:schemeClr val="accent1">
                        <a:alpha val="31000"/>
                      </a:schemeClr>
                    </a:solidFill>
                  </a:tcPr>
                </a:tc>
              </a:tr>
              <a:tr h="415355">
                <a:tc>
                  <a:txBody>
                    <a:bodyPr/>
                    <a:lstStyle/>
                    <a:p>
                      <a:pPr algn="ctr"/>
                      <a:r>
                        <a:rPr lang="pl-PL" b="1" dirty="0" smtClean="0"/>
                        <a:t>11</a:t>
                      </a:r>
                      <a:endParaRPr lang="pl-PL" b="1" dirty="0"/>
                    </a:p>
                  </a:txBody>
                  <a:tcPr>
                    <a:solidFill>
                      <a:schemeClr val="accent1"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Pompa </a:t>
                      </a:r>
                      <a:r>
                        <a:rPr lang="pl-PL" sz="1800" b="1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Tohatsu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b="1" dirty="0"/>
                    </a:p>
                  </a:txBody>
                  <a:tcPr>
                    <a:solidFill>
                      <a:schemeClr val="accent1"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b="1" dirty="0"/>
                    </a:p>
                  </a:txBody>
                  <a:tcPr>
                    <a:solidFill>
                      <a:schemeClr val="accent1"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b="1" dirty="0"/>
                    </a:p>
                  </a:txBody>
                  <a:tcPr>
                    <a:solidFill>
                      <a:schemeClr val="accent1"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b="1" dirty="0"/>
                    </a:p>
                  </a:txBody>
                  <a:tcPr>
                    <a:solidFill>
                      <a:schemeClr val="accent1"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 smtClean="0"/>
                        <a:t>x</a:t>
                      </a:r>
                      <a:endParaRPr lang="pl-PL" b="1" dirty="0"/>
                    </a:p>
                  </a:txBody>
                  <a:tcPr>
                    <a:solidFill>
                      <a:schemeClr val="accent1"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b="1" dirty="0"/>
                    </a:p>
                  </a:txBody>
                  <a:tcPr>
                    <a:solidFill>
                      <a:schemeClr val="accent1"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b="1" dirty="0"/>
                    </a:p>
                  </a:txBody>
                  <a:tcPr>
                    <a:solidFill>
                      <a:schemeClr val="accent1">
                        <a:alpha val="31000"/>
                      </a:schemeClr>
                    </a:solidFill>
                  </a:tcPr>
                </a:tc>
              </a:tr>
              <a:tr h="387457">
                <a:tc>
                  <a:txBody>
                    <a:bodyPr/>
                    <a:lstStyle/>
                    <a:p>
                      <a:pPr algn="ctr"/>
                      <a:r>
                        <a:rPr lang="pl-PL" b="1" dirty="0" smtClean="0"/>
                        <a:t>12</a:t>
                      </a:r>
                      <a:endParaRPr lang="pl-PL" b="1" dirty="0"/>
                    </a:p>
                  </a:txBody>
                  <a:tcPr>
                    <a:solidFill>
                      <a:schemeClr val="accent1"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Pompa pływająca 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b="1" dirty="0"/>
                    </a:p>
                  </a:txBody>
                  <a:tcPr>
                    <a:solidFill>
                      <a:schemeClr val="accent1"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b="1" dirty="0"/>
                    </a:p>
                  </a:txBody>
                  <a:tcPr>
                    <a:solidFill>
                      <a:schemeClr val="accent1"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b="1" dirty="0"/>
                    </a:p>
                  </a:txBody>
                  <a:tcPr>
                    <a:solidFill>
                      <a:schemeClr val="accent1"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b="1" dirty="0"/>
                    </a:p>
                  </a:txBody>
                  <a:tcPr>
                    <a:solidFill>
                      <a:schemeClr val="accent1"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 smtClean="0"/>
                        <a:t>x</a:t>
                      </a:r>
                      <a:endParaRPr lang="pl-PL" b="1" dirty="0"/>
                    </a:p>
                  </a:txBody>
                  <a:tcPr>
                    <a:solidFill>
                      <a:schemeClr val="accent1"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b="1" dirty="0"/>
                    </a:p>
                  </a:txBody>
                  <a:tcPr>
                    <a:solidFill>
                      <a:schemeClr val="accent1"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b="1" dirty="0"/>
                    </a:p>
                  </a:txBody>
                  <a:tcPr>
                    <a:solidFill>
                      <a:schemeClr val="accent1">
                        <a:alpha val="31000"/>
                      </a:schemeClr>
                    </a:solidFill>
                  </a:tcPr>
                </a:tc>
              </a:tr>
              <a:tr h="413804">
                <a:tc>
                  <a:txBody>
                    <a:bodyPr/>
                    <a:lstStyle/>
                    <a:p>
                      <a:pPr algn="ctr"/>
                      <a:r>
                        <a:rPr lang="pl-PL" b="1" dirty="0" smtClean="0"/>
                        <a:t>13</a:t>
                      </a:r>
                      <a:endParaRPr lang="pl-PL" b="1" dirty="0"/>
                    </a:p>
                  </a:txBody>
                  <a:tcPr>
                    <a:solidFill>
                      <a:schemeClr val="accent1"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Pompa PS 75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b="1" dirty="0"/>
                    </a:p>
                  </a:txBody>
                  <a:tcPr>
                    <a:solidFill>
                      <a:schemeClr val="accent1"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b="1" dirty="0"/>
                    </a:p>
                  </a:txBody>
                  <a:tcPr>
                    <a:solidFill>
                      <a:schemeClr val="accent1"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b="1" dirty="0"/>
                    </a:p>
                  </a:txBody>
                  <a:tcPr>
                    <a:solidFill>
                      <a:schemeClr val="accent1"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 smtClean="0"/>
                        <a:t>x</a:t>
                      </a:r>
                      <a:endParaRPr lang="pl-PL" b="1" dirty="0"/>
                    </a:p>
                  </a:txBody>
                  <a:tcPr>
                    <a:solidFill>
                      <a:schemeClr val="accent1"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b="1"/>
                    </a:p>
                  </a:txBody>
                  <a:tcPr>
                    <a:solidFill>
                      <a:schemeClr val="accent1"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 smtClean="0"/>
                        <a:t>x</a:t>
                      </a:r>
                      <a:endParaRPr lang="pl-PL" b="1" dirty="0"/>
                    </a:p>
                  </a:txBody>
                  <a:tcPr>
                    <a:solidFill>
                      <a:schemeClr val="accent1"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b="1" dirty="0"/>
                    </a:p>
                  </a:txBody>
                  <a:tcPr>
                    <a:solidFill>
                      <a:schemeClr val="accent1">
                        <a:alpha val="31000"/>
                      </a:schemeClr>
                    </a:solidFill>
                  </a:tcPr>
                </a:tc>
              </a:tr>
              <a:tr h="361111">
                <a:tc>
                  <a:txBody>
                    <a:bodyPr/>
                    <a:lstStyle/>
                    <a:p>
                      <a:pPr algn="ctr"/>
                      <a:r>
                        <a:rPr lang="pl-PL" b="1" dirty="0" smtClean="0"/>
                        <a:t>14</a:t>
                      </a:r>
                      <a:endParaRPr lang="pl-PL" b="1" dirty="0"/>
                    </a:p>
                  </a:txBody>
                  <a:tcPr>
                    <a:solidFill>
                      <a:schemeClr val="accent1"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Pompa PS-50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b="1" dirty="0"/>
                    </a:p>
                  </a:txBody>
                  <a:tcPr>
                    <a:solidFill>
                      <a:schemeClr val="accent1"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 smtClean="0"/>
                        <a:t>x</a:t>
                      </a:r>
                      <a:endParaRPr lang="pl-PL" b="1" dirty="0"/>
                    </a:p>
                  </a:txBody>
                  <a:tcPr>
                    <a:solidFill>
                      <a:schemeClr val="accent1"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b="1" dirty="0"/>
                    </a:p>
                  </a:txBody>
                  <a:tcPr>
                    <a:solidFill>
                      <a:schemeClr val="accent1"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b="1" dirty="0"/>
                    </a:p>
                  </a:txBody>
                  <a:tcPr>
                    <a:solidFill>
                      <a:schemeClr val="accent1"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b="1" dirty="0"/>
                    </a:p>
                  </a:txBody>
                  <a:tcPr>
                    <a:solidFill>
                      <a:schemeClr val="accent1"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b="1" dirty="0"/>
                    </a:p>
                  </a:txBody>
                  <a:tcPr>
                    <a:solidFill>
                      <a:schemeClr val="accent1"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b="1" dirty="0"/>
                    </a:p>
                  </a:txBody>
                  <a:tcPr>
                    <a:solidFill>
                      <a:schemeClr val="accent1">
                        <a:alpha val="31000"/>
                      </a:schemeClr>
                    </a:solidFill>
                  </a:tcPr>
                </a:tc>
              </a:tr>
              <a:tr h="367311">
                <a:tc>
                  <a:txBody>
                    <a:bodyPr/>
                    <a:lstStyle/>
                    <a:p>
                      <a:pPr algn="ctr"/>
                      <a:r>
                        <a:rPr lang="pl-PL" b="1" dirty="0" smtClean="0"/>
                        <a:t>15</a:t>
                      </a:r>
                      <a:endParaRPr lang="pl-PL" b="1" dirty="0"/>
                    </a:p>
                  </a:txBody>
                  <a:tcPr>
                    <a:solidFill>
                      <a:schemeClr val="accent1"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Zestaw pompy PTX 301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 smtClean="0"/>
                        <a:t>x</a:t>
                      </a:r>
                      <a:endParaRPr lang="pl-PL" b="1" dirty="0"/>
                    </a:p>
                  </a:txBody>
                  <a:tcPr>
                    <a:solidFill>
                      <a:schemeClr val="accent1"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b="1" dirty="0"/>
                    </a:p>
                  </a:txBody>
                  <a:tcPr>
                    <a:solidFill>
                      <a:schemeClr val="accent1"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b="1" dirty="0"/>
                    </a:p>
                  </a:txBody>
                  <a:tcPr>
                    <a:solidFill>
                      <a:schemeClr val="accent1"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b="1" dirty="0"/>
                    </a:p>
                  </a:txBody>
                  <a:tcPr>
                    <a:solidFill>
                      <a:schemeClr val="accent1"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b="1" dirty="0"/>
                    </a:p>
                  </a:txBody>
                  <a:tcPr>
                    <a:solidFill>
                      <a:schemeClr val="accent1"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b="1" dirty="0"/>
                    </a:p>
                  </a:txBody>
                  <a:tcPr>
                    <a:solidFill>
                      <a:schemeClr val="accent1"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b="1" dirty="0"/>
                    </a:p>
                  </a:txBody>
                  <a:tcPr>
                    <a:solidFill>
                      <a:schemeClr val="accent1">
                        <a:alpha val="31000"/>
                      </a:schemeClr>
                    </a:solidFill>
                  </a:tcPr>
                </a:tc>
              </a:tr>
              <a:tr h="350219">
                <a:tc>
                  <a:txBody>
                    <a:bodyPr/>
                    <a:lstStyle/>
                    <a:p>
                      <a:pPr algn="ctr"/>
                      <a:r>
                        <a:rPr lang="pl-PL" b="1" dirty="0" smtClean="0"/>
                        <a:t>16</a:t>
                      </a:r>
                      <a:endParaRPr lang="pl-PL" b="1" dirty="0"/>
                    </a:p>
                  </a:txBody>
                  <a:tcPr>
                    <a:solidFill>
                      <a:schemeClr val="accent1"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Motopompa szlamowa Benza </a:t>
                      </a:r>
                      <a:r>
                        <a:rPr lang="pl-PL" sz="1800" b="1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Flexible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 smtClean="0"/>
                        <a:t>x</a:t>
                      </a:r>
                      <a:endParaRPr lang="pl-PL" b="1" dirty="0"/>
                    </a:p>
                  </a:txBody>
                  <a:tcPr>
                    <a:solidFill>
                      <a:schemeClr val="accent1"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b="1" dirty="0"/>
                    </a:p>
                  </a:txBody>
                  <a:tcPr>
                    <a:solidFill>
                      <a:schemeClr val="accent1"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b="1" dirty="0"/>
                    </a:p>
                  </a:txBody>
                  <a:tcPr>
                    <a:solidFill>
                      <a:schemeClr val="accent1"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b="1" dirty="0"/>
                    </a:p>
                  </a:txBody>
                  <a:tcPr>
                    <a:solidFill>
                      <a:schemeClr val="accent1"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b="1" dirty="0"/>
                    </a:p>
                  </a:txBody>
                  <a:tcPr>
                    <a:solidFill>
                      <a:schemeClr val="accent1"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b="1" dirty="0"/>
                    </a:p>
                  </a:txBody>
                  <a:tcPr>
                    <a:solidFill>
                      <a:schemeClr val="accent1"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b="1" dirty="0"/>
                    </a:p>
                  </a:txBody>
                  <a:tcPr>
                    <a:solidFill>
                      <a:schemeClr val="accent1">
                        <a:alpha val="31000"/>
                      </a:schemeClr>
                    </a:solidFill>
                  </a:tcPr>
                </a:tc>
              </a:tr>
              <a:tr h="382808">
                <a:tc>
                  <a:txBody>
                    <a:bodyPr/>
                    <a:lstStyle/>
                    <a:p>
                      <a:pPr algn="ctr"/>
                      <a:r>
                        <a:rPr lang="pl-PL" b="1" dirty="0" smtClean="0"/>
                        <a:t>17</a:t>
                      </a:r>
                      <a:endParaRPr lang="pl-PL" b="1" dirty="0"/>
                    </a:p>
                  </a:txBody>
                  <a:tcPr>
                    <a:solidFill>
                      <a:schemeClr val="accent1"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Motopompa PD-40E</a:t>
                      </a:r>
                      <a:endParaRPr lang="pl-PL" b="1" dirty="0"/>
                    </a:p>
                  </a:txBody>
                  <a:tcPr>
                    <a:solidFill>
                      <a:schemeClr val="accent1"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b="1" dirty="0"/>
                    </a:p>
                  </a:txBody>
                  <a:tcPr>
                    <a:solidFill>
                      <a:schemeClr val="accent1"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b="1" dirty="0"/>
                    </a:p>
                  </a:txBody>
                  <a:tcPr>
                    <a:solidFill>
                      <a:schemeClr val="accent1"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b="1" dirty="0"/>
                    </a:p>
                  </a:txBody>
                  <a:tcPr>
                    <a:solidFill>
                      <a:schemeClr val="accent1"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b="1" dirty="0"/>
                    </a:p>
                  </a:txBody>
                  <a:tcPr>
                    <a:solidFill>
                      <a:schemeClr val="accent1"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b="1" dirty="0"/>
                    </a:p>
                  </a:txBody>
                  <a:tcPr>
                    <a:solidFill>
                      <a:schemeClr val="accent1"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b="1" dirty="0"/>
                    </a:p>
                  </a:txBody>
                  <a:tcPr>
                    <a:solidFill>
                      <a:schemeClr val="accent1"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 smtClean="0"/>
                        <a:t>x</a:t>
                      </a:r>
                      <a:endParaRPr lang="pl-PL" b="1" dirty="0"/>
                    </a:p>
                  </a:txBody>
                  <a:tcPr>
                    <a:solidFill>
                      <a:schemeClr val="accent1">
                        <a:alpha val="31000"/>
                      </a:schemeClr>
                    </a:solidFill>
                  </a:tcPr>
                </a:tc>
              </a:tr>
              <a:tr h="350219">
                <a:tc>
                  <a:txBody>
                    <a:bodyPr/>
                    <a:lstStyle/>
                    <a:p>
                      <a:pPr algn="ctr"/>
                      <a:r>
                        <a:rPr lang="pl-PL" b="1" dirty="0" smtClean="0"/>
                        <a:t>18</a:t>
                      </a:r>
                      <a:endParaRPr lang="pl-PL" b="1" dirty="0"/>
                    </a:p>
                  </a:txBody>
                  <a:tcPr>
                    <a:solidFill>
                      <a:schemeClr val="accent1"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Motopompa </a:t>
                      </a:r>
                      <a:r>
                        <a:rPr lang="pl-PL" sz="1800" b="1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Yanmar</a:t>
                      </a:r>
                      <a:endParaRPr lang="pl-PL" b="1" dirty="0"/>
                    </a:p>
                  </a:txBody>
                  <a:tcPr>
                    <a:solidFill>
                      <a:schemeClr val="accent1"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b="1" dirty="0"/>
                    </a:p>
                  </a:txBody>
                  <a:tcPr>
                    <a:solidFill>
                      <a:schemeClr val="accent1"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b="1" dirty="0"/>
                    </a:p>
                  </a:txBody>
                  <a:tcPr>
                    <a:solidFill>
                      <a:schemeClr val="accent1"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b="1" dirty="0"/>
                    </a:p>
                  </a:txBody>
                  <a:tcPr>
                    <a:solidFill>
                      <a:schemeClr val="accent1"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 smtClean="0"/>
                        <a:t>x</a:t>
                      </a:r>
                      <a:endParaRPr lang="pl-PL" b="1" dirty="0"/>
                    </a:p>
                  </a:txBody>
                  <a:tcPr>
                    <a:solidFill>
                      <a:schemeClr val="accent1"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b="1" dirty="0"/>
                    </a:p>
                  </a:txBody>
                  <a:tcPr>
                    <a:solidFill>
                      <a:schemeClr val="accent1"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b="1" dirty="0"/>
                    </a:p>
                  </a:txBody>
                  <a:tcPr>
                    <a:solidFill>
                      <a:schemeClr val="accent1"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b="1" dirty="0"/>
                    </a:p>
                  </a:txBody>
                  <a:tcPr>
                    <a:solidFill>
                      <a:schemeClr val="accent1">
                        <a:alpha val="31000"/>
                      </a:schemeClr>
                    </a:solidFill>
                  </a:tcPr>
                </a:tc>
              </a:tr>
              <a:tr h="345612">
                <a:tc>
                  <a:txBody>
                    <a:bodyPr/>
                    <a:lstStyle/>
                    <a:p>
                      <a:pPr algn="ctr"/>
                      <a:r>
                        <a:rPr lang="pl-PL" b="1" dirty="0" smtClean="0"/>
                        <a:t>19</a:t>
                      </a:r>
                      <a:endParaRPr lang="pl-PL" b="1" dirty="0"/>
                    </a:p>
                  </a:txBody>
                  <a:tcPr>
                    <a:solidFill>
                      <a:schemeClr val="accent1"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Motopompa PO 5</a:t>
                      </a:r>
                      <a:endParaRPr lang="pl-PL" b="1" dirty="0"/>
                    </a:p>
                  </a:txBody>
                  <a:tcPr>
                    <a:solidFill>
                      <a:schemeClr val="accent1"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 smtClean="0"/>
                        <a:t>x</a:t>
                      </a:r>
                      <a:endParaRPr lang="pl-PL" b="1" dirty="0"/>
                    </a:p>
                  </a:txBody>
                  <a:tcPr>
                    <a:solidFill>
                      <a:schemeClr val="accent1"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b="1" dirty="0"/>
                    </a:p>
                  </a:txBody>
                  <a:tcPr>
                    <a:solidFill>
                      <a:schemeClr val="accent1"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 smtClean="0"/>
                        <a:t>x</a:t>
                      </a:r>
                      <a:endParaRPr lang="pl-PL" b="1" dirty="0"/>
                    </a:p>
                  </a:txBody>
                  <a:tcPr>
                    <a:solidFill>
                      <a:schemeClr val="accent1"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 smtClean="0"/>
                        <a:t>x</a:t>
                      </a:r>
                      <a:endParaRPr lang="pl-PL" b="1" dirty="0"/>
                    </a:p>
                  </a:txBody>
                  <a:tcPr>
                    <a:solidFill>
                      <a:schemeClr val="accent1"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 smtClean="0"/>
                        <a:t>x</a:t>
                      </a:r>
                      <a:endParaRPr lang="pl-PL" b="1" dirty="0"/>
                    </a:p>
                  </a:txBody>
                  <a:tcPr>
                    <a:solidFill>
                      <a:schemeClr val="accent1"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 smtClean="0"/>
                        <a:t>x</a:t>
                      </a:r>
                      <a:endParaRPr lang="pl-PL" b="1" dirty="0"/>
                    </a:p>
                  </a:txBody>
                  <a:tcPr>
                    <a:solidFill>
                      <a:schemeClr val="accent1"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 szt.</a:t>
                      </a:r>
                      <a:endParaRPr lang="pl-PL" b="1" dirty="0" smtClean="0"/>
                    </a:p>
                  </a:txBody>
                  <a:tcPr>
                    <a:solidFill>
                      <a:schemeClr val="accent1">
                        <a:alpha val="31000"/>
                      </a:schemeClr>
                    </a:solidFill>
                  </a:tcPr>
                </a:tc>
              </a:tr>
              <a:tr h="350219">
                <a:tc>
                  <a:txBody>
                    <a:bodyPr/>
                    <a:lstStyle/>
                    <a:p>
                      <a:pPr algn="ctr"/>
                      <a:r>
                        <a:rPr lang="pl-PL" b="1" dirty="0" smtClean="0"/>
                        <a:t>20</a:t>
                      </a:r>
                      <a:endParaRPr lang="pl-PL" b="1" dirty="0"/>
                    </a:p>
                  </a:txBody>
                  <a:tcPr>
                    <a:solidFill>
                      <a:schemeClr val="accent1"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Motopompa PO 3</a:t>
                      </a:r>
                      <a:endParaRPr lang="pl-PL" b="1" dirty="0"/>
                    </a:p>
                  </a:txBody>
                  <a:tcPr>
                    <a:solidFill>
                      <a:schemeClr val="accent1"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b="1" dirty="0"/>
                    </a:p>
                  </a:txBody>
                  <a:tcPr>
                    <a:solidFill>
                      <a:schemeClr val="accent1"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 smtClean="0"/>
                        <a:t>x</a:t>
                      </a:r>
                      <a:endParaRPr lang="pl-PL" b="1" dirty="0"/>
                    </a:p>
                  </a:txBody>
                  <a:tcPr>
                    <a:solidFill>
                      <a:schemeClr val="accent1"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b="1" dirty="0"/>
                    </a:p>
                  </a:txBody>
                  <a:tcPr>
                    <a:solidFill>
                      <a:schemeClr val="accent1"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b="1" dirty="0"/>
                    </a:p>
                  </a:txBody>
                  <a:tcPr>
                    <a:solidFill>
                      <a:schemeClr val="accent1"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b="1" dirty="0"/>
                    </a:p>
                  </a:txBody>
                  <a:tcPr>
                    <a:solidFill>
                      <a:schemeClr val="accent1"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b="1" dirty="0"/>
                    </a:p>
                  </a:txBody>
                  <a:tcPr>
                    <a:solidFill>
                      <a:schemeClr val="accent1"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b="1" dirty="0"/>
                    </a:p>
                  </a:txBody>
                  <a:tcPr>
                    <a:solidFill>
                      <a:schemeClr val="accent1">
                        <a:alpha val="31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79007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4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78791" y="14814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pl-PL" b="1" dirty="0">
                <a:latin typeface="Arial Rounded MT Bold" panose="020F0704030504030204" pitchFamily="34" charset="0"/>
              </a:rPr>
              <a:t>Z</a:t>
            </a:r>
            <a:r>
              <a:rPr lang="pl-PL" b="1" dirty="0" smtClean="0">
                <a:latin typeface="Arial Rounded MT Bold" panose="020F0704030504030204" pitchFamily="34" charset="0"/>
              </a:rPr>
              <a:t>estawienie </a:t>
            </a:r>
            <a:r>
              <a:rPr lang="pl-PL" b="1" dirty="0">
                <a:latin typeface="Arial Rounded MT Bold" panose="020F0704030504030204" pitchFamily="34" charset="0"/>
              </a:rPr>
              <a:t>sprzętu w ochotniczych strażach </a:t>
            </a:r>
            <a:r>
              <a:rPr lang="pl-PL" b="1" dirty="0" smtClean="0">
                <a:latin typeface="Arial Rounded MT Bold" panose="020F0704030504030204" pitchFamily="34" charset="0"/>
              </a:rPr>
              <a:t>pożarnych</a:t>
            </a:r>
            <a:endParaRPr lang="pl-PL" dirty="0">
              <a:latin typeface="Arial Rounded MT Bold" panose="020F0704030504030204" pitchFamily="34" charset="0"/>
            </a:endParaRPr>
          </a:p>
        </p:txBody>
      </p:sp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80967735"/>
              </p:ext>
            </p:extLst>
          </p:nvPr>
        </p:nvGraphicFramePr>
        <p:xfrm>
          <a:off x="0" y="1405000"/>
          <a:ext cx="12192001" cy="49999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0383"/>
                <a:gridCol w="2629339"/>
                <a:gridCol w="1502480"/>
                <a:gridCol w="1220765"/>
                <a:gridCol w="1236416"/>
                <a:gridCol w="829495"/>
                <a:gridCol w="1299019"/>
                <a:gridCol w="1095558"/>
                <a:gridCol w="1768546"/>
              </a:tblGrid>
              <a:tr h="409934">
                <a:tc>
                  <a:txBody>
                    <a:bodyPr/>
                    <a:lstStyle/>
                    <a:p>
                      <a:r>
                        <a:rPr lang="pl-PL" dirty="0" smtClean="0">
                          <a:solidFill>
                            <a:schemeClr val="tx1"/>
                          </a:solidFill>
                        </a:rPr>
                        <a:t>L.p.</a:t>
                      </a:r>
                      <a:endParaRPr lang="pl-PL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Brzyska Wola</a:t>
                      </a:r>
                      <a:endParaRPr lang="pl-PL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>
                          <a:solidFill>
                            <a:schemeClr val="tx1"/>
                          </a:solidFill>
                        </a:rPr>
                        <a:t>Dąbrowica</a:t>
                      </a:r>
                      <a:endParaRPr lang="pl-PL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>
                          <a:solidFill>
                            <a:schemeClr val="tx1"/>
                          </a:solidFill>
                        </a:rPr>
                        <a:t>Jastrzębiec</a:t>
                      </a:r>
                      <a:endParaRPr lang="pl-PL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>
                          <a:solidFill>
                            <a:schemeClr val="tx1"/>
                          </a:solidFill>
                        </a:rPr>
                        <a:t>Kulno</a:t>
                      </a:r>
                      <a:endParaRPr lang="pl-PL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>
                          <a:solidFill>
                            <a:schemeClr val="tx1"/>
                          </a:solidFill>
                        </a:rPr>
                        <a:t>Kuryłówka</a:t>
                      </a:r>
                      <a:endParaRPr lang="pl-PL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>
                          <a:solidFill>
                            <a:schemeClr val="tx1"/>
                          </a:solidFill>
                        </a:rPr>
                        <a:t>Ożanna</a:t>
                      </a:r>
                      <a:endParaRPr lang="pl-PL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>
                          <a:solidFill>
                            <a:schemeClr val="tx1"/>
                          </a:solidFill>
                        </a:rPr>
                        <a:t>Wólka Łamana</a:t>
                      </a:r>
                      <a:endParaRPr lang="pl-PL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alpha val="31000"/>
                      </a:schemeClr>
                    </a:solidFill>
                  </a:tcPr>
                </a:tc>
              </a:tr>
              <a:tr h="358313">
                <a:tc>
                  <a:txBody>
                    <a:bodyPr/>
                    <a:lstStyle/>
                    <a:p>
                      <a:pPr algn="ctr"/>
                      <a:r>
                        <a:rPr lang="pl-PL" b="1" dirty="0" smtClean="0"/>
                        <a:t>21</a:t>
                      </a:r>
                      <a:endParaRPr lang="pl-PL" b="1" dirty="0"/>
                    </a:p>
                  </a:txBody>
                  <a:tcPr>
                    <a:solidFill>
                      <a:schemeClr val="accent1"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Pompa szlamowa WT 30X </a:t>
                      </a:r>
                      <a:endParaRPr lang="pl-PL" b="1" dirty="0"/>
                    </a:p>
                  </a:txBody>
                  <a:tcPr>
                    <a:solidFill>
                      <a:schemeClr val="accent1"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b="1" dirty="0"/>
                    </a:p>
                  </a:txBody>
                  <a:tcPr>
                    <a:solidFill>
                      <a:schemeClr val="accent1"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b="1" dirty="0"/>
                    </a:p>
                  </a:txBody>
                  <a:tcPr>
                    <a:solidFill>
                      <a:schemeClr val="accent1"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b="1" dirty="0"/>
                    </a:p>
                  </a:txBody>
                  <a:tcPr>
                    <a:solidFill>
                      <a:schemeClr val="accent1"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b="1" dirty="0"/>
                    </a:p>
                  </a:txBody>
                  <a:tcPr>
                    <a:solidFill>
                      <a:schemeClr val="accent1"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b="1" dirty="0"/>
                    </a:p>
                  </a:txBody>
                  <a:tcPr>
                    <a:solidFill>
                      <a:schemeClr val="accent1"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 smtClean="0"/>
                        <a:t>x</a:t>
                      </a:r>
                      <a:endParaRPr lang="pl-PL" b="1" dirty="0"/>
                    </a:p>
                  </a:txBody>
                  <a:tcPr>
                    <a:solidFill>
                      <a:schemeClr val="accent1"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b="1" dirty="0"/>
                    </a:p>
                  </a:txBody>
                  <a:tcPr>
                    <a:solidFill>
                      <a:schemeClr val="accent1">
                        <a:alpha val="31000"/>
                      </a:schemeClr>
                    </a:solidFill>
                  </a:tcPr>
                </a:tc>
              </a:tr>
              <a:tr h="416008">
                <a:tc rowSpan="4">
                  <a:txBody>
                    <a:bodyPr/>
                    <a:lstStyle/>
                    <a:p>
                      <a:pPr algn="ctr"/>
                      <a:r>
                        <a:rPr lang="pl-PL" b="1" dirty="0" smtClean="0"/>
                        <a:t>22</a:t>
                      </a:r>
                      <a:endParaRPr lang="pl-PL" b="1" dirty="0"/>
                    </a:p>
                  </a:txBody>
                  <a:tcPr>
                    <a:solidFill>
                      <a:schemeClr val="accent1">
                        <a:alpha val="31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pl-PL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Agregaty prądotwórcze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pl-PL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GEKO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pl-PL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FOGO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pl-PL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HONDA</a:t>
                      </a:r>
                      <a:endParaRPr lang="pl-PL" b="1" dirty="0"/>
                    </a:p>
                  </a:txBody>
                  <a:tcPr>
                    <a:solidFill>
                      <a:schemeClr val="accent1"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b="1" dirty="0"/>
                    </a:p>
                  </a:txBody>
                  <a:tcPr>
                    <a:solidFill>
                      <a:schemeClr val="accent1"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b="1" dirty="0"/>
                    </a:p>
                  </a:txBody>
                  <a:tcPr>
                    <a:solidFill>
                      <a:schemeClr val="accent1"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b="1" dirty="0"/>
                    </a:p>
                  </a:txBody>
                  <a:tcPr>
                    <a:solidFill>
                      <a:schemeClr val="accent1"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b="1" dirty="0"/>
                    </a:p>
                  </a:txBody>
                  <a:tcPr>
                    <a:solidFill>
                      <a:schemeClr val="accent1"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b="1" dirty="0"/>
                    </a:p>
                  </a:txBody>
                  <a:tcPr>
                    <a:solidFill>
                      <a:schemeClr val="accent1"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b="1" dirty="0"/>
                    </a:p>
                  </a:txBody>
                  <a:tcPr>
                    <a:solidFill>
                      <a:schemeClr val="accent1"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b="1" dirty="0"/>
                    </a:p>
                  </a:txBody>
                  <a:tcPr>
                    <a:solidFill>
                      <a:schemeClr val="accent1">
                        <a:alpha val="31000"/>
                      </a:schemeClr>
                    </a:solidFill>
                  </a:tcPr>
                </a:tc>
              </a:tr>
              <a:tr h="409935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l-PL" b="1" dirty="0"/>
                    </a:p>
                  </a:txBody>
                  <a:tcPr>
                    <a:solidFill>
                      <a:schemeClr val="accent1"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b="1" dirty="0"/>
                    </a:p>
                  </a:txBody>
                  <a:tcPr>
                    <a:solidFill>
                      <a:schemeClr val="accent1"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 smtClean="0"/>
                        <a:t>x</a:t>
                      </a:r>
                      <a:endParaRPr lang="pl-PL" b="1" dirty="0"/>
                    </a:p>
                  </a:txBody>
                  <a:tcPr>
                    <a:solidFill>
                      <a:schemeClr val="accent1"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 smtClean="0"/>
                        <a:t>x</a:t>
                      </a:r>
                      <a:endParaRPr lang="pl-PL" b="1" dirty="0"/>
                    </a:p>
                  </a:txBody>
                  <a:tcPr>
                    <a:solidFill>
                      <a:schemeClr val="accent1"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 smtClean="0"/>
                        <a:t>x</a:t>
                      </a:r>
                      <a:endParaRPr lang="pl-PL" b="1" dirty="0"/>
                    </a:p>
                  </a:txBody>
                  <a:tcPr>
                    <a:solidFill>
                      <a:schemeClr val="accent1"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b="1" dirty="0"/>
                    </a:p>
                  </a:txBody>
                  <a:tcPr>
                    <a:solidFill>
                      <a:schemeClr val="accent1"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 smtClean="0"/>
                        <a:t>x</a:t>
                      </a:r>
                      <a:endParaRPr lang="pl-PL" b="1" dirty="0"/>
                    </a:p>
                  </a:txBody>
                  <a:tcPr>
                    <a:solidFill>
                      <a:schemeClr val="accent1">
                        <a:alpha val="31000"/>
                      </a:schemeClr>
                    </a:solidFill>
                  </a:tcPr>
                </a:tc>
              </a:tr>
              <a:tr h="425116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l-PL" b="1" dirty="0"/>
                    </a:p>
                  </a:txBody>
                  <a:tcPr>
                    <a:solidFill>
                      <a:schemeClr val="accent1"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b="1" dirty="0"/>
                    </a:p>
                  </a:txBody>
                  <a:tcPr>
                    <a:solidFill>
                      <a:schemeClr val="accent1"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b="1" dirty="0"/>
                    </a:p>
                  </a:txBody>
                  <a:tcPr>
                    <a:solidFill>
                      <a:schemeClr val="accent1"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b="1" dirty="0"/>
                    </a:p>
                  </a:txBody>
                  <a:tcPr>
                    <a:solidFill>
                      <a:schemeClr val="accent1"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 smtClean="0"/>
                        <a:t>x</a:t>
                      </a:r>
                      <a:endParaRPr lang="pl-PL" b="1" dirty="0"/>
                    </a:p>
                  </a:txBody>
                  <a:tcPr>
                    <a:solidFill>
                      <a:schemeClr val="accent1"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b="1" dirty="0"/>
                    </a:p>
                  </a:txBody>
                  <a:tcPr>
                    <a:solidFill>
                      <a:schemeClr val="accent1"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b="1" dirty="0"/>
                    </a:p>
                  </a:txBody>
                  <a:tcPr>
                    <a:solidFill>
                      <a:schemeClr val="accent1">
                        <a:alpha val="31000"/>
                      </a:schemeClr>
                    </a:solidFill>
                  </a:tcPr>
                </a:tc>
              </a:tr>
              <a:tr h="450927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 smtClean="0"/>
                        <a:t>x</a:t>
                      </a:r>
                      <a:endParaRPr lang="pl-PL" b="1" dirty="0"/>
                    </a:p>
                  </a:txBody>
                  <a:tcPr>
                    <a:solidFill>
                      <a:schemeClr val="accent1"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b="1" dirty="0"/>
                    </a:p>
                  </a:txBody>
                  <a:tcPr>
                    <a:solidFill>
                      <a:schemeClr val="accent1"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b="1" dirty="0"/>
                    </a:p>
                  </a:txBody>
                  <a:tcPr>
                    <a:solidFill>
                      <a:schemeClr val="accent1"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b="1" dirty="0"/>
                    </a:p>
                  </a:txBody>
                  <a:tcPr>
                    <a:solidFill>
                      <a:schemeClr val="accent1"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b="1" dirty="0"/>
                    </a:p>
                  </a:txBody>
                  <a:tcPr>
                    <a:solidFill>
                      <a:schemeClr val="accent1"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b="1" dirty="0"/>
                    </a:p>
                  </a:txBody>
                  <a:tcPr>
                    <a:solidFill>
                      <a:schemeClr val="accent1"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b="1" dirty="0"/>
                    </a:p>
                  </a:txBody>
                  <a:tcPr>
                    <a:solidFill>
                      <a:schemeClr val="accent1">
                        <a:alpha val="31000"/>
                      </a:schemeClr>
                    </a:solidFill>
                  </a:tcPr>
                </a:tc>
              </a:tr>
              <a:tr h="379568">
                <a:tc>
                  <a:txBody>
                    <a:bodyPr/>
                    <a:lstStyle/>
                    <a:p>
                      <a:pPr algn="ctr"/>
                      <a:r>
                        <a:rPr lang="pl-PL" b="1" dirty="0" smtClean="0"/>
                        <a:t>23</a:t>
                      </a:r>
                      <a:endParaRPr lang="pl-PL" b="1" dirty="0"/>
                    </a:p>
                  </a:txBody>
                  <a:tcPr>
                    <a:solidFill>
                      <a:schemeClr val="accent1"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Aparaty ODO</a:t>
                      </a:r>
                      <a:endParaRPr lang="pl-PL" b="1" dirty="0"/>
                    </a:p>
                  </a:txBody>
                  <a:tcPr>
                    <a:solidFill>
                      <a:schemeClr val="accent1"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 szt.</a:t>
                      </a:r>
                      <a:endParaRPr lang="pl-PL" b="1" dirty="0"/>
                    </a:p>
                  </a:txBody>
                  <a:tcPr>
                    <a:solidFill>
                      <a:schemeClr val="accent1"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b="1" dirty="0"/>
                    </a:p>
                  </a:txBody>
                  <a:tcPr>
                    <a:solidFill>
                      <a:schemeClr val="accent1"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 smtClean="0"/>
                        <a:t>x</a:t>
                      </a:r>
                      <a:endParaRPr lang="pl-PL" b="1" dirty="0"/>
                    </a:p>
                  </a:txBody>
                  <a:tcPr>
                    <a:solidFill>
                      <a:schemeClr val="accent1"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b="1" dirty="0"/>
                    </a:p>
                  </a:txBody>
                  <a:tcPr>
                    <a:solidFill>
                      <a:schemeClr val="accent1"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 smtClean="0"/>
                        <a:t>x</a:t>
                      </a:r>
                      <a:endParaRPr lang="pl-PL" b="1" dirty="0"/>
                    </a:p>
                  </a:txBody>
                  <a:tcPr>
                    <a:solidFill>
                      <a:schemeClr val="accent1"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b="1" dirty="0"/>
                    </a:p>
                  </a:txBody>
                  <a:tcPr>
                    <a:solidFill>
                      <a:schemeClr val="accent1"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b="1" dirty="0"/>
                    </a:p>
                  </a:txBody>
                  <a:tcPr>
                    <a:solidFill>
                      <a:schemeClr val="accent1">
                        <a:alpha val="31000"/>
                      </a:schemeClr>
                    </a:solidFill>
                  </a:tcPr>
                </a:tc>
              </a:tr>
              <a:tr h="405378">
                <a:tc>
                  <a:txBody>
                    <a:bodyPr/>
                    <a:lstStyle/>
                    <a:p>
                      <a:pPr algn="ctr"/>
                      <a:r>
                        <a:rPr lang="pl-PL" b="1" dirty="0" smtClean="0"/>
                        <a:t>24</a:t>
                      </a:r>
                      <a:endParaRPr lang="pl-PL" b="1" dirty="0"/>
                    </a:p>
                  </a:txBody>
                  <a:tcPr>
                    <a:solidFill>
                      <a:schemeClr val="accent1"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Defibrylator Philips</a:t>
                      </a:r>
                      <a:endParaRPr lang="pl-PL" b="1" dirty="0"/>
                    </a:p>
                  </a:txBody>
                  <a:tcPr>
                    <a:solidFill>
                      <a:schemeClr val="accent1"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b="1" dirty="0"/>
                    </a:p>
                  </a:txBody>
                  <a:tcPr>
                    <a:solidFill>
                      <a:schemeClr val="accent1"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b="1" dirty="0"/>
                    </a:p>
                  </a:txBody>
                  <a:tcPr>
                    <a:solidFill>
                      <a:schemeClr val="accent1"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 smtClean="0">
                          <a:solidFill>
                            <a:srgbClr val="FF0000"/>
                          </a:solidFill>
                        </a:rPr>
                        <a:t>x</a:t>
                      </a:r>
                      <a:endParaRPr lang="pl-PL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1"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1"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 smtClean="0">
                          <a:solidFill>
                            <a:srgbClr val="FF0000"/>
                          </a:solidFill>
                        </a:rPr>
                        <a:t>x</a:t>
                      </a:r>
                      <a:endParaRPr lang="pl-PL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1"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b="1" dirty="0"/>
                    </a:p>
                  </a:txBody>
                  <a:tcPr>
                    <a:solidFill>
                      <a:schemeClr val="accent1"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b="1" dirty="0"/>
                    </a:p>
                  </a:txBody>
                  <a:tcPr>
                    <a:solidFill>
                      <a:schemeClr val="accent1">
                        <a:alpha val="31000"/>
                      </a:schemeClr>
                    </a:solidFill>
                  </a:tcPr>
                </a:tc>
              </a:tr>
              <a:tr h="358313">
                <a:tc>
                  <a:txBody>
                    <a:bodyPr/>
                    <a:lstStyle/>
                    <a:p>
                      <a:pPr algn="ctr"/>
                      <a:r>
                        <a:rPr lang="pl-PL" b="1" dirty="0" smtClean="0"/>
                        <a:t>25</a:t>
                      </a:r>
                      <a:endParaRPr lang="pl-PL" b="1" dirty="0"/>
                    </a:p>
                  </a:txBody>
                  <a:tcPr>
                    <a:solidFill>
                      <a:schemeClr val="accent1"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Zestaw ratowniczy PSP R1</a:t>
                      </a:r>
                      <a:endParaRPr lang="pl-PL" b="1" dirty="0"/>
                    </a:p>
                  </a:txBody>
                  <a:tcPr>
                    <a:solidFill>
                      <a:schemeClr val="accent1"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 smtClean="0">
                          <a:solidFill>
                            <a:srgbClr val="FF0000"/>
                          </a:solidFill>
                        </a:rPr>
                        <a:t>x</a:t>
                      </a:r>
                      <a:endParaRPr lang="pl-PL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1"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 smtClean="0">
                          <a:solidFill>
                            <a:srgbClr val="FF0000"/>
                          </a:solidFill>
                        </a:rPr>
                        <a:t>x</a:t>
                      </a:r>
                      <a:endParaRPr lang="pl-PL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1"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 smtClean="0">
                          <a:solidFill>
                            <a:srgbClr val="FF0000"/>
                          </a:solidFill>
                        </a:rPr>
                        <a:t>x</a:t>
                      </a:r>
                      <a:endParaRPr lang="pl-PL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1"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 smtClean="0">
                          <a:solidFill>
                            <a:srgbClr val="FF0000"/>
                          </a:solidFill>
                        </a:rPr>
                        <a:t>x</a:t>
                      </a:r>
                      <a:endParaRPr lang="pl-PL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1"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 smtClean="0">
                          <a:solidFill>
                            <a:srgbClr val="FF0000"/>
                          </a:solidFill>
                        </a:rPr>
                        <a:t>x</a:t>
                      </a:r>
                      <a:endParaRPr lang="pl-PL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1"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 smtClean="0">
                          <a:solidFill>
                            <a:srgbClr val="FF0000"/>
                          </a:solidFill>
                        </a:rPr>
                        <a:t>x</a:t>
                      </a:r>
                      <a:endParaRPr lang="pl-PL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1"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 smtClean="0">
                          <a:solidFill>
                            <a:srgbClr val="FF0000"/>
                          </a:solidFill>
                        </a:rPr>
                        <a:t>x</a:t>
                      </a:r>
                      <a:endParaRPr lang="pl-PL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1">
                        <a:alpha val="31000"/>
                      </a:schemeClr>
                    </a:solidFill>
                  </a:tcPr>
                </a:tc>
              </a:tr>
              <a:tr h="627047">
                <a:tc>
                  <a:txBody>
                    <a:bodyPr/>
                    <a:lstStyle/>
                    <a:p>
                      <a:pPr algn="ctr"/>
                      <a:r>
                        <a:rPr lang="pl-PL" b="1" dirty="0" smtClean="0"/>
                        <a:t>26</a:t>
                      </a:r>
                      <a:endParaRPr lang="pl-PL" b="1" dirty="0"/>
                    </a:p>
                  </a:txBody>
                  <a:tcPr>
                    <a:solidFill>
                      <a:schemeClr val="accent1"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Selektywne wywoływanie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 smtClean="0"/>
                        <a:t>x</a:t>
                      </a:r>
                      <a:endParaRPr lang="pl-PL" b="1" dirty="0"/>
                    </a:p>
                  </a:txBody>
                  <a:tcPr>
                    <a:solidFill>
                      <a:schemeClr val="accent1"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b="1" dirty="0"/>
                    </a:p>
                  </a:txBody>
                  <a:tcPr>
                    <a:solidFill>
                      <a:schemeClr val="accent1"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 smtClean="0"/>
                        <a:t>x</a:t>
                      </a:r>
                      <a:endParaRPr lang="pl-PL" b="1" dirty="0"/>
                    </a:p>
                  </a:txBody>
                  <a:tcPr>
                    <a:solidFill>
                      <a:schemeClr val="accent1"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 smtClean="0"/>
                        <a:t>x</a:t>
                      </a:r>
                      <a:endParaRPr lang="pl-PL" b="1" dirty="0"/>
                    </a:p>
                  </a:txBody>
                  <a:tcPr>
                    <a:solidFill>
                      <a:schemeClr val="accent1"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 smtClean="0"/>
                        <a:t>x</a:t>
                      </a:r>
                      <a:endParaRPr lang="pl-PL" b="1" dirty="0"/>
                    </a:p>
                  </a:txBody>
                  <a:tcPr>
                    <a:solidFill>
                      <a:schemeClr val="accent1"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b="1" dirty="0"/>
                    </a:p>
                  </a:txBody>
                  <a:tcPr>
                    <a:solidFill>
                      <a:schemeClr val="accent1"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 smtClean="0"/>
                        <a:t>x</a:t>
                      </a:r>
                      <a:endParaRPr lang="pl-PL" b="1" dirty="0"/>
                    </a:p>
                  </a:txBody>
                  <a:tcPr>
                    <a:solidFill>
                      <a:schemeClr val="accent1">
                        <a:alpha val="31000"/>
                      </a:schemeClr>
                    </a:solidFill>
                  </a:tcPr>
                </a:tc>
              </a:tr>
              <a:tr h="358313">
                <a:tc>
                  <a:txBody>
                    <a:bodyPr/>
                    <a:lstStyle/>
                    <a:p>
                      <a:pPr algn="ctr"/>
                      <a:r>
                        <a:rPr lang="pl-PL" b="1" dirty="0" smtClean="0"/>
                        <a:t>27</a:t>
                      </a:r>
                      <a:endParaRPr lang="pl-PL" b="1" dirty="0"/>
                    </a:p>
                  </a:txBody>
                  <a:tcPr>
                    <a:solidFill>
                      <a:schemeClr val="accent1"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Przyczepka na węże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b="1" dirty="0"/>
                    </a:p>
                  </a:txBody>
                  <a:tcPr>
                    <a:solidFill>
                      <a:schemeClr val="accent1"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b="1" dirty="0"/>
                    </a:p>
                  </a:txBody>
                  <a:tcPr>
                    <a:solidFill>
                      <a:schemeClr val="accent1"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b="1" dirty="0"/>
                    </a:p>
                  </a:txBody>
                  <a:tcPr>
                    <a:solidFill>
                      <a:schemeClr val="accent1"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b="1" dirty="0"/>
                    </a:p>
                  </a:txBody>
                  <a:tcPr>
                    <a:solidFill>
                      <a:schemeClr val="accent1"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b="1" dirty="0"/>
                    </a:p>
                  </a:txBody>
                  <a:tcPr>
                    <a:solidFill>
                      <a:schemeClr val="accent1"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 smtClean="0"/>
                        <a:t>x</a:t>
                      </a:r>
                      <a:endParaRPr lang="pl-PL" b="1" dirty="0"/>
                    </a:p>
                  </a:txBody>
                  <a:tcPr>
                    <a:solidFill>
                      <a:schemeClr val="accent1"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b="1" dirty="0"/>
                    </a:p>
                  </a:txBody>
                  <a:tcPr>
                    <a:solidFill>
                      <a:schemeClr val="accent1">
                        <a:alpha val="31000"/>
                      </a:schemeClr>
                    </a:solidFill>
                  </a:tcPr>
                </a:tc>
              </a:tr>
              <a:tr h="358313">
                <a:tc>
                  <a:txBody>
                    <a:bodyPr/>
                    <a:lstStyle/>
                    <a:p>
                      <a:pPr algn="ctr"/>
                      <a:r>
                        <a:rPr lang="pl-PL" b="1" dirty="0" smtClean="0"/>
                        <a:t>28</a:t>
                      </a:r>
                      <a:endParaRPr lang="pl-PL" b="1" dirty="0"/>
                    </a:p>
                  </a:txBody>
                  <a:tcPr>
                    <a:solidFill>
                      <a:schemeClr val="accent1"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Działko na przyczepce</a:t>
                      </a:r>
                      <a:endParaRPr lang="pl-PL" b="1" dirty="0"/>
                    </a:p>
                  </a:txBody>
                  <a:tcPr>
                    <a:solidFill>
                      <a:schemeClr val="accent1"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b="1" dirty="0"/>
                    </a:p>
                  </a:txBody>
                  <a:tcPr>
                    <a:solidFill>
                      <a:schemeClr val="accent1"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b="1" dirty="0"/>
                    </a:p>
                  </a:txBody>
                  <a:tcPr>
                    <a:solidFill>
                      <a:schemeClr val="accent1"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b="1" dirty="0"/>
                    </a:p>
                  </a:txBody>
                  <a:tcPr>
                    <a:solidFill>
                      <a:schemeClr val="accent1"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b="1" dirty="0"/>
                    </a:p>
                  </a:txBody>
                  <a:tcPr>
                    <a:solidFill>
                      <a:schemeClr val="accent1"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 smtClean="0"/>
                        <a:t>x</a:t>
                      </a:r>
                      <a:endParaRPr lang="pl-PL" b="1" dirty="0"/>
                    </a:p>
                  </a:txBody>
                  <a:tcPr>
                    <a:solidFill>
                      <a:schemeClr val="accent1"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b="1" dirty="0"/>
                    </a:p>
                  </a:txBody>
                  <a:tcPr>
                    <a:solidFill>
                      <a:schemeClr val="accent1"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b="1" dirty="0"/>
                    </a:p>
                  </a:txBody>
                  <a:tcPr>
                    <a:solidFill>
                      <a:schemeClr val="accent1">
                        <a:alpha val="31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" name="pole tekstowe 2"/>
          <p:cNvSpPr txBox="1"/>
          <p:nvPr/>
        </p:nvSpPr>
        <p:spPr>
          <a:xfrm>
            <a:off x="180303" y="6404986"/>
            <a:ext cx="19833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rgbClr val="FF0000"/>
                </a:solidFill>
              </a:rPr>
              <a:t>x</a:t>
            </a:r>
            <a:r>
              <a:rPr lang="pl-PL" dirty="0" smtClean="0">
                <a:solidFill>
                  <a:srgbClr val="FF0000"/>
                </a:solidFill>
              </a:rPr>
              <a:t>- zakup </a:t>
            </a:r>
            <a:r>
              <a:rPr lang="pl-PL" smtClean="0">
                <a:solidFill>
                  <a:srgbClr val="FF0000"/>
                </a:solidFill>
              </a:rPr>
              <a:t>w 2018 r.</a:t>
            </a:r>
            <a:endParaRPr lang="pl-PL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1857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5000"/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22701" y="149650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pl-PL" sz="6000" dirty="0" smtClean="0">
                <a:latin typeface="Arial Rounded MT Bold" panose="020F0704030504030204" pitchFamily="34" charset="0"/>
              </a:rPr>
              <a:t>Gospodarka komunalna </a:t>
            </a:r>
            <a:endParaRPr lang="pl-PL" sz="6000" dirty="0">
              <a:latin typeface="Arial Rounded MT Bold" panose="020F0704030504030204" pitchFamily="34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21224" y="5452229"/>
            <a:ext cx="10515600" cy="4351338"/>
          </a:xfrm>
        </p:spPr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173094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5000"/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-662782"/>
            <a:ext cx="10515600" cy="1325563"/>
          </a:xfrm>
        </p:spPr>
        <p:txBody>
          <a:bodyPr/>
          <a:lstStyle/>
          <a:p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802737"/>
            <a:ext cx="10515600" cy="5381086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pl-PL" sz="3400" dirty="0" smtClean="0"/>
              <a:t>Zakład </a:t>
            </a:r>
            <a:r>
              <a:rPr lang="pl-PL" sz="3400" dirty="0"/>
              <a:t>Gospodarki Komunalnej Sp. z o.o. w Kuryłówce ( ze 100 % udziałem Gminy </a:t>
            </a:r>
            <a:r>
              <a:rPr lang="pl-PL" sz="3400" dirty="0" smtClean="0"/>
              <a:t>Kuryłówka) </a:t>
            </a:r>
            <a:r>
              <a:rPr lang="pl-PL" sz="3400" dirty="0"/>
              <a:t>wg.  stanu na dzień 31.12.2018 r . zatrudnia 12 pracowników :</a:t>
            </a:r>
          </a:p>
          <a:p>
            <a:pPr marL="0" indent="0">
              <a:buNone/>
            </a:pPr>
            <a:r>
              <a:rPr lang="pl-PL" sz="3400" dirty="0" smtClean="0"/>
              <a:t>- </a:t>
            </a:r>
            <a:r>
              <a:rPr lang="pl-PL" sz="3400" dirty="0"/>
              <a:t>5 na stanowiskach </a:t>
            </a:r>
            <a:r>
              <a:rPr lang="pl-PL" sz="3400" dirty="0" smtClean="0"/>
              <a:t>administracyjnych, </a:t>
            </a:r>
            <a:endParaRPr lang="pl-PL" sz="3400" dirty="0"/>
          </a:p>
          <a:p>
            <a:pPr marL="0" indent="0">
              <a:buNone/>
            </a:pPr>
            <a:r>
              <a:rPr lang="pl-PL" sz="3400" dirty="0" smtClean="0"/>
              <a:t>- </a:t>
            </a:r>
            <a:r>
              <a:rPr lang="pl-PL" sz="3400" dirty="0"/>
              <a:t>7 osób  na stanowiskach </a:t>
            </a:r>
            <a:r>
              <a:rPr lang="pl-PL" sz="3400" dirty="0" smtClean="0"/>
              <a:t>robotniczych,</a:t>
            </a:r>
            <a:endParaRPr lang="pl-PL" sz="3400" dirty="0"/>
          </a:p>
          <a:p>
            <a:pPr marL="0" indent="0">
              <a:buNone/>
            </a:pPr>
            <a:r>
              <a:rPr lang="pl-PL" sz="3400" dirty="0"/>
              <a:t>Spółka zgodnie ze swoim zakresem działalności realizuje zadania dot. : </a:t>
            </a:r>
          </a:p>
          <a:p>
            <a:pPr marL="0" indent="0">
              <a:buNone/>
            </a:pPr>
            <a:r>
              <a:rPr lang="pl-PL" sz="3400" dirty="0"/>
              <a:t>- </a:t>
            </a:r>
            <a:r>
              <a:rPr lang="pl-PL" sz="3400" dirty="0" smtClean="0"/>
              <a:t>zaopatrzenia </a:t>
            </a:r>
            <a:r>
              <a:rPr lang="pl-PL" sz="3400" dirty="0"/>
              <a:t>ludności w </a:t>
            </a:r>
            <a:r>
              <a:rPr lang="pl-PL" sz="3400" dirty="0" smtClean="0"/>
              <a:t>wodę,</a:t>
            </a:r>
            <a:endParaRPr lang="pl-PL" sz="3400" dirty="0"/>
          </a:p>
          <a:p>
            <a:pPr marL="0" indent="0">
              <a:buNone/>
            </a:pPr>
            <a:r>
              <a:rPr lang="pl-PL" sz="3400" dirty="0"/>
              <a:t>- </a:t>
            </a:r>
            <a:r>
              <a:rPr lang="pl-PL" sz="3400" dirty="0" smtClean="0"/>
              <a:t>odprowadzenia ścieków,</a:t>
            </a:r>
            <a:endParaRPr lang="pl-PL" sz="3400" dirty="0"/>
          </a:p>
          <a:p>
            <a:pPr marL="0" indent="0">
              <a:buNone/>
            </a:pPr>
            <a:r>
              <a:rPr lang="pl-PL" sz="3400" dirty="0"/>
              <a:t>- </a:t>
            </a:r>
            <a:r>
              <a:rPr lang="pl-PL" sz="3400" dirty="0" smtClean="0"/>
              <a:t>zbierania </a:t>
            </a:r>
            <a:r>
              <a:rPr lang="pl-PL" sz="3400" dirty="0"/>
              <a:t>i </a:t>
            </a:r>
            <a:r>
              <a:rPr lang="pl-PL" sz="3400" dirty="0" smtClean="0"/>
              <a:t>transportu </a:t>
            </a:r>
            <a:r>
              <a:rPr lang="pl-PL" sz="3400" dirty="0"/>
              <a:t>odpadów </a:t>
            </a:r>
            <a:r>
              <a:rPr lang="pl-PL" sz="3400" dirty="0" smtClean="0"/>
              <a:t>komunalnych,</a:t>
            </a:r>
            <a:endParaRPr lang="pl-PL" sz="3400" dirty="0"/>
          </a:p>
          <a:p>
            <a:pPr marL="0" indent="0">
              <a:buNone/>
            </a:pPr>
            <a:r>
              <a:rPr lang="pl-PL" sz="3400" dirty="0"/>
              <a:t>- </a:t>
            </a:r>
            <a:r>
              <a:rPr lang="pl-PL" sz="3400" dirty="0" smtClean="0"/>
              <a:t>odbioru </a:t>
            </a:r>
            <a:r>
              <a:rPr lang="pl-PL" sz="3400" dirty="0"/>
              <a:t>nieczystości ciekłych od </a:t>
            </a:r>
            <a:r>
              <a:rPr lang="pl-PL" sz="3400" dirty="0" smtClean="0"/>
              <a:t>mieszkańców,</a:t>
            </a:r>
            <a:endParaRPr lang="pl-PL" sz="3400" dirty="0"/>
          </a:p>
          <a:p>
            <a:pPr marL="0" indent="0">
              <a:buNone/>
            </a:pPr>
            <a:r>
              <a:rPr lang="pl-PL" sz="3400" dirty="0"/>
              <a:t>- </a:t>
            </a:r>
            <a:r>
              <a:rPr lang="pl-PL" sz="3400" dirty="0" smtClean="0"/>
              <a:t>prowadzenia </a:t>
            </a:r>
            <a:r>
              <a:rPr lang="pl-PL" sz="3400" dirty="0"/>
              <a:t>na terenie Gminy Kuryłówka Punktu Selektywnej Zbiórki Odpadów </a:t>
            </a:r>
            <a:r>
              <a:rPr lang="pl-PL" sz="3400" dirty="0" smtClean="0"/>
              <a:t>Komunalnych,</a:t>
            </a:r>
            <a:endParaRPr lang="pl-PL" sz="3400" dirty="0"/>
          </a:p>
          <a:p>
            <a:pPr marL="0" indent="0">
              <a:buNone/>
            </a:pPr>
            <a:r>
              <a:rPr lang="pl-PL" sz="3400" dirty="0"/>
              <a:t>- wynajmowanie domków letniskowych w </a:t>
            </a:r>
            <a:r>
              <a:rPr lang="pl-PL" sz="3400" dirty="0" err="1" smtClean="0"/>
              <a:t>Ożannie</a:t>
            </a:r>
            <a:r>
              <a:rPr lang="pl-PL" sz="3400" dirty="0" smtClean="0"/>
              <a:t>,</a:t>
            </a:r>
            <a:endParaRPr lang="pl-PL" sz="3400" dirty="0"/>
          </a:p>
          <a:p>
            <a:pPr marL="0" indent="0">
              <a:buNone/>
            </a:pPr>
            <a:r>
              <a:rPr lang="pl-PL" sz="3400" dirty="0"/>
              <a:t>- świadczenie usług koparką i </a:t>
            </a:r>
            <a:r>
              <a:rPr lang="pl-PL" sz="3400" dirty="0" smtClean="0"/>
              <a:t>minikoparką.</a:t>
            </a:r>
            <a:endParaRPr lang="pl-PL" sz="3400" dirty="0"/>
          </a:p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212126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2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6000" dirty="0" smtClean="0">
                <a:latin typeface="Arial Rounded MT Bold" panose="020F0704030504030204" pitchFamily="34" charset="0"/>
              </a:rPr>
              <a:t>Woda</a:t>
            </a:r>
            <a:endParaRPr lang="pl-PL" sz="6000" dirty="0">
              <a:latin typeface="Arial Rounded MT Bold" panose="020F0704030504030204" pitchFamily="34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2709028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pl-PL" dirty="0"/>
              <a:t>Długość sieci wodociągowej wynosi 75,75 km, liczba przyłączy 1541 szt.</a:t>
            </a:r>
          </a:p>
          <a:p>
            <a:pPr marL="0" indent="0">
              <a:buNone/>
            </a:pPr>
            <a:r>
              <a:rPr lang="pl-PL" dirty="0"/>
              <a:t>W</a:t>
            </a:r>
            <a:r>
              <a:rPr lang="pl-PL" dirty="0" smtClean="0"/>
              <a:t> </a:t>
            </a:r>
            <a:r>
              <a:rPr lang="pl-PL" dirty="0"/>
              <a:t>2018 r. wydobyto </a:t>
            </a:r>
            <a:r>
              <a:rPr lang="pl-PL" dirty="0" smtClean="0"/>
              <a:t>171 300,00 m</a:t>
            </a:r>
            <a:r>
              <a:rPr lang="pl-PL" baseline="30000" dirty="0" smtClean="0"/>
              <a:t>3</a:t>
            </a:r>
            <a:r>
              <a:rPr lang="pl-PL" dirty="0"/>
              <a:t>.</a:t>
            </a:r>
          </a:p>
          <a:p>
            <a:pPr marL="0" indent="0">
              <a:buNone/>
            </a:pPr>
            <a:r>
              <a:rPr lang="pl-PL" dirty="0"/>
              <a:t>Dla miejscowości Jastrzębiec zakupiono 6156 m</a:t>
            </a:r>
            <a:r>
              <a:rPr lang="pl-PL" baseline="30000" dirty="0"/>
              <a:t>3</a:t>
            </a:r>
            <a:r>
              <a:rPr lang="pl-PL" dirty="0"/>
              <a:t> </a:t>
            </a:r>
            <a:r>
              <a:rPr lang="pl-PL" dirty="0" smtClean="0"/>
              <a:t>wody.</a:t>
            </a:r>
            <a:endParaRPr lang="pl-PL" dirty="0"/>
          </a:p>
          <a:p>
            <a:pPr marL="0" indent="0">
              <a:buNone/>
            </a:pPr>
            <a:r>
              <a:rPr lang="pl-PL" dirty="0" smtClean="0"/>
              <a:t> </a:t>
            </a:r>
            <a:r>
              <a:rPr lang="pl-PL" dirty="0"/>
              <a:t>W</a:t>
            </a:r>
            <a:r>
              <a:rPr lang="pl-PL" dirty="0" smtClean="0"/>
              <a:t>ybudowano </a:t>
            </a:r>
            <a:r>
              <a:rPr lang="pl-PL" dirty="0"/>
              <a:t>500 </a:t>
            </a:r>
            <a:r>
              <a:rPr lang="pl-PL" dirty="0" err="1"/>
              <a:t>mb</a:t>
            </a:r>
            <a:r>
              <a:rPr lang="pl-PL" dirty="0"/>
              <a:t> wodociągu o wartości 74722,50 zł.</a:t>
            </a:r>
          </a:p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766062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2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6600" dirty="0" smtClean="0">
                <a:latin typeface="Arial Rounded MT Bold" panose="020F0704030504030204" pitchFamily="34" charset="0"/>
              </a:rPr>
              <a:t>Ścieki</a:t>
            </a:r>
            <a:endParaRPr lang="pl-PL" sz="6600" dirty="0">
              <a:latin typeface="Arial Rounded MT Bold" panose="020F0704030504030204" pitchFamily="34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2864011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pl-PL" dirty="0"/>
              <a:t>Długość sieci kanalizacyjnej wynosi 111,50 km, ilość przyłączy 1155 </a:t>
            </a:r>
            <a:r>
              <a:rPr lang="pl-PL" dirty="0" err="1"/>
              <a:t>szt</a:t>
            </a:r>
            <a:endParaRPr lang="pl-PL" dirty="0"/>
          </a:p>
          <a:p>
            <a:pPr marL="0" indent="0">
              <a:buNone/>
            </a:pPr>
            <a:r>
              <a:rPr lang="pl-PL" dirty="0" smtClean="0"/>
              <a:t>W 2018 </a:t>
            </a:r>
            <a:r>
              <a:rPr lang="pl-PL" dirty="0"/>
              <a:t>r.  odprowadzono do oczyszczalni ścieków w Leżajsku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88735,60 m</a:t>
            </a:r>
            <a:r>
              <a:rPr lang="pl-PL" baseline="30000" dirty="0" smtClean="0"/>
              <a:t>3</a:t>
            </a:r>
            <a:r>
              <a:rPr lang="pl-PL" dirty="0"/>
              <a:t>.</a:t>
            </a:r>
          </a:p>
          <a:p>
            <a:pPr marL="0" indent="0">
              <a:buNone/>
            </a:pPr>
            <a:r>
              <a:rPr lang="pl-PL" dirty="0" smtClean="0"/>
              <a:t> Wykonano </a:t>
            </a:r>
            <a:r>
              <a:rPr lang="pl-PL" dirty="0"/>
              <a:t>19 szt. </a:t>
            </a:r>
            <a:r>
              <a:rPr lang="pl-PL" dirty="0" smtClean="0"/>
              <a:t>przyłączy </a:t>
            </a:r>
            <a:r>
              <a:rPr lang="pl-PL" dirty="0"/>
              <a:t>wodociągowych i </a:t>
            </a:r>
            <a:r>
              <a:rPr lang="pl-PL" dirty="0" smtClean="0"/>
              <a:t>kanalizacyjnych o </a:t>
            </a:r>
            <a:r>
              <a:rPr lang="pl-PL" dirty="0"/>
              <a:t>wartości </a:t>
            </a:r>
            <a:r>
              <a:rPr lang="pl-PL" dirty="0" smtClean="0"/>
              <a:t>26738,96 </a:t>
            </a:r>
            <a:r>
              <a:rPr lang="pl-PL" dirty="0"/>
              <a:t>zł</a:t>
            </a:r>
          </a:p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764248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2000"/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>
                <a:latin typeface="Arial Rounded MT Bold" panose="020F0704030504030204" pitchFamily="34" charset="0"/>
              </a:rPr>
              <a:t>Gospodarka odpadami</a:t>
            </a:r>
            <a:endParaRPr lang="pl-PL" dirty="0">
              <a:latin typeface="Arial Rounded MT Bold" panose="020F0704030504030204" pitchFamily="34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l-PL" dirty="0"/>
              <a:t>Odpady </a:t>
            </a:r>
            <a:r>
              <a:rPr lang="pl-PL" dirty="0" smtClean="0"/>
              <a:t>komunalne w 2018 </a:t>
            </a:r>
            <a:r>
              <a:rPr lang="pl-PL" dirty="0"/>
              <a:t>r</a:t>
            </a:r>
            <a:r>
              <a:rPr lang="pl-PL" dirty="0" smtClean="0"/>
              <a:t>.:            </a:t>
            </a:r>
            <a:endParaRPr lang="pl-PL" dirty="0"/>
          </a:p>
          <a:p>
            <a:pPr marL="0" indent="0">
              <a:buNone/>
            </a:pPr>
            <a:r>
              <a:rPr lang="pl-PL" dirty="0"/>
              <a:t>- odpady zmieszane                     415,34 </a:t>
            </a:r>
            <a:r>
              <a:rPr lang="pl-PL" dirty="0" smtClean="0"/>
              <a:t>Mg*        </a:t>
            </a:r>
            <a:endParaRPr lang="pl-PL" dirty="0"/>
          </a:p>
          <a:p>
            <a:pPr marL="0" indent="0">
              <a:buNone/>
            </a:pPr>
            <a:r>
              <a:rPr lang="pl-PL" dirty="0"/>
              <a:t>- odpady segregowane                 189,60 Mg        </a:t>
            </a:r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r>
              <a:rPr lang="pl-PL" dirty="0"/>
              <a:t>Odpady komunalne – PSZOK :</a:t>
            </a:r>
          </a:p>
          <a:p>
            <a:pPr marL="0" indent="0">
              <a:buNone/>
            </a:pPr>
            <a:r>
              <a:rPr lang="pl-PL" dirty="0"/>
              <a:t>- opony                                          12,43 Mg              8,40 Mg</a:t>
            </a:r>
          </a:p>
          <a:p>
            <a:pPr marL="0" indent="0">
              <a:buNone/>
            </a:pPr>
            <a:r>
              <a:rPr lang="pl-PL" dirty="0"/>
              <a:t>- elektrośmiecie                               8,03 Mg              7,09 Mg</a:t>
            </a:r>
          </a:p>
          <a:p>
            <a:pPr marL="0" indent="0">
              <a:buNone/>
            </a:pPr>
            <a:r>
              <a:rPr lang="pl-PL" dirty="0"/>
              <a:t>- gabaryty                                       21,06 Mg            13,9 Mg  </a:t>
            </a:r>
          </a:p>
          <a:p>
            <a:pPr marL="0" indent="0">
              <a:buNone/>
            </a:pPr>
            <a:r>
              <a:rPr lang="pl-PL" dirty="0"/>
              <a:t>- odpady zielone                              5,09 Mg               -------</a:t>
            </a:r>
          </a:p>
          <a:p>
            <a:endParaRPr lang="pl-PL" dirty="0"/>
          </a:p>
        </p:txBody>
      </p:sp>
      <p:sp>
        <p:nvSpPr>
          <p:cNvPr id="4" name="pole tekstowe 3"/>
          <p:cNvSpPr txBox="1"/>
          <p:nvPr/>
        </p:nvSpPr>
        <p:spPr>
          <a:xfrm>
            <a:off x="9221491" y="6176963"/>
            <a:ext cx="11158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/>
              <a:t>* ton</a:t>
            </a:r>
            <a:endParaRPr lang="pl-PL" b="1" dirty="0"/>
          </a:p>
        </p:txBody>
      </p:sp>
    </p:spTree>
    <p:extLst>
      <p:ext uri="{BB962C8B-B14F-4D97-AF65-F5344CB8AC3E}">
        <p14:creationId xmlns:p14="http://schemas.microsoft.com/office/powerpoint/2010/main" val="2573073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2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199244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pl-PL" sz="6600" b="1" dirty="0" smtClean="0">
                <a:latin typeface="Arial Rounded MT Bold" panose="020F0704030504030204" pitchFamily="34" charset="0"/>
              </a:rPr>
              <a:t>Pomoc społeczna</a:t>
            </a:r>
            <a:endParaRPr lang="pl-PL" sz="6600" b="1" dirty="0">
              <a:latin typeface="Arial Rounded MT Bold" panose="020F0704030504030204" pitchFamily="34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5064770"/>
            <a:ext cx="10515600" cy="4351338"/>
          </a:xfrm>
        </p:spPr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613692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3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pl-PL" b="1" dirty="0">
                <a:latin typeface="Arial Rounded MT Bold" panose="020F0704030504030204" pitchFamily="34" charset="0"/>
              </a:rPr>
              <a:t>D</a:t>
            </a:r>
            <a:r>
              <a:rPr lang="pl-PL" b="1" dirty="0" smtClean="0">
                <a:latin typeface="Arial Rounded MT Bold" panose="020F0704030504030204" pitchFamily="34" charset="0"/>
              </a:rPr>
              <a:t>ziałalność </a:t>
            </a:r>
            <a:r>
              <a:rPr lang="pl-PL" b="1" dirty="0">
                <a:latin typeface="Arial Rounded MT Bold" panose="020F0704030504030204" pitchFamily="34" charset="0"/>
              </a:rPr>
              <a:t>Gminnego Ośrodka Pomocy Społecznej </a:t>
            </a:r>
            <a:r>
              <a:rPr lang="pl-PL" b="1" dirty="0" smtClean="0">
                <a:latin typeface="Arial Rounded MT Bold" panose="020F0704030504030204" pitchFamily="34" charset="0"/>
              </a:rPr>
              <a:t>w </a:t>
            </a:r>
            <a:r>
              <a:rPr lang="pl-PL" b="1" dirty="0">
                <a:latin typeface="Arial Rounded MT Bold" panose="020F0704030504030204" pitchFamily="34" charset="0"/>
              </a:rPr>
              <a:t>Kuryłówce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2941503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pl-PL" sz="3600" dirty="0"/>
              <a:t>Gminny Ośrodek Pomocy Społecznej w </a:t>
            </a:r>
            <a:r>
              <a:rPr lang="pl-PL" sz="3600" dirty="0" smtClean="0"/>
              <a:t>Kuryłówce zatrudnia </a:t>
            </a:r>
            <a:r>
              <a:rPr lang="pl-PL" sz="3600" dirty="0"/>
              <a:t>13 pracowników ( 12 etatów</a:t>
            </a:r>
            <a:r>
              <a:rPr lang="pl-PL" sz="3600" dirty="0" smtClean="0"/>
              <a:t>).</a:t>
            </a:r>
          </a:p>
          <a:p>
            <a:pPr marL="0" indent="0">
              <a:buNone/>
            </a:pPr>
            <a:r>
              <a:rPr lang="pl-PL" sz="3600" dirty="0"/>
              <a:t>W okresie sprawozdawczym </a:t>
            </a:r>
            <a:r>
              <a:rPr lang="pl-PL" sz="3600" dirty="0" smtClean="0"/>
              <a:t> </a:t>
            </a:r>
            <a:r>
              <a:rPr lang="pl-PL" sz="3600" dirty="0"/>
              <a:t>z pomocy </a:t>
            </a:r>
            <a:r>
              <a:rPr lang="pl-PL" sz="3600" dirty="0" smtClean="0"/>
              <a:t>społecznej </a:t>
            </a:r>
            <a:r>
              <a:rPr lang="pl-PL" sz="3600" dirty="0"/>
              <a:t>ośrodka skorzystało 200 rodzin - 630 osób .</a:t>
            </a:r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55876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3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pl-PL" b="1" dirty="0" smtClean="0">
                <a:latin typeface="Arial Rounded MT Bold" panose="020F0704030504030204" pitchFamily="34" charset="0"/>
              </a:rPr>
              <a:t>Zadania zlecone</a:t>
            </a:r>
            <a:endParaRPr lang="pl-PL" b="1" dirty="0">
              <a:latin typeface="Arial Rounded MT Bold" panose="020F0704030504030204" pitchFamily="34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199" y="2352567"/>
            <a:ext cx="10878520" cy="4351338"/>
          </a:xfrm>
        </p:spPr>
        <p:txBody>
          <a:bodyPr/>
          <a:lstStyle/>
          <a:p>
            <a:pPr marL="0" indent="0">
              <a:buNone/>
            </a:pPr>
            <a:r>
              <a:rPr lang="pl-PL" sz="3600" dirty="0" smtClean="0"/>
              <a:t>W ramach zadań zleconych zrealizowano:</a:t>
            </a:r>
          </a:p>
          <a:p>
            <a:pPr marL="0" indent="0">
              <a:buNone/>
            </a:pPr>
            <a:r>
              <a:rPr lang="pl-PL" sz="3600" dirty="0"/>
              <a:t>-  wypłata wynagrodzeń dla opiekuna prawnego z tytułu sprawowania opieki dla </a:t>
            </a:r>
            <a:r>
              <a:rPr lang="pl-PL" sz="3600" b="1" dirty="0"/>
              <a:t>9 osób</a:t>
            </a:r>
            <a:r>
              <a:rPr lang="pl-PL" sz="3600" dirty="0"/>
              <a:t> na łączną kwotę </a:t>
            </a:r>
            <a:r>
              <a:rPr lang="pl-PL" sz="3600" b="1" dirty="0"/>
              <a:t>32 026</a:t>
            </a:r>
            <a:r>
              <a:rPr lang="pl-PL" sz="3600" dirty="0"/>
              <a:t> zł.</a:t>
            </a:r>
          </a:p>
          <a:p>
            <a:pPr>
              <a:buFontTx/>
              <a:buChar char="-"/>
            </a:pPr>
            <a:r>
              <a:rPr lang="pl-PL" sz="3600" dirty="0" smtClean="0"/>
              <a:t>specjalistyczne </a:t>
            </a:r>
            <a:r>
              <a:rPr lang="pl-PL" sz="3600" dirty="0"/>
              <a:t>usługi opiekuńcze w miejscu zamieszkania dla dzieci z zaburzeniami psychicznymi </a:t>
            </a:r>
            <a:endParaRPr lang="pl-PL" sz="3600" dirty="0" smtClean="0"/>
          </a:p>
          <a:p>
            <a:pPr>
              <a:buFontTx/>
              <a:buChar char="-"/>
            </a:pPr>
            <a:r>
              <a:rPr lang="pl-PL" sz="3600" b="1" dirty="0" smtClean="0"/>
              <a:t>dla </a:t>
            </a:r>
            <a:r>
              <a:rPr lang="pl-PL" sz="3600" b="1" dirty="0"/>
              <a:t>4</a:t>
            </a:r>
            <a:r>
              <a:rPr lang="pl-PL" sz="3600" dirty="0"/>
              <a:t> </a:t>
            </a:r>
            <a:r>
              <a:rPr lang="pl-PL" sz="3600" b="1" dirty="0"/>
              <a:t>dzieci</a:t>
            </a:r>
            <a:r>
              <a:rPr lang="pl-PL" sz="3600" dirty="0"/>
              <a:t> na kwotę </a:t>
            </a:r>
            <a:r>
              <a:rPr lang="pl-PL" sz="3600" b="1" dirty="0"/>
              <a:t>26 874 </a:t>
            </a:r>
            <a:r>
              <a:rPr lang="pl-PL" sz="3600" dirty="0"/>
              <a:t>zł.</a:t>
            </a:r>
            <a:endParaRPr lang="pl-PL" sz="3600" b="1" dirty="0"/>
          </a:p>
          <a:p>
            <a:pPr marL="0" indent="0">
              <a:buNone/>
            </a:pPr>
            <a:endParaRPr lang="pl-PL" sz="3600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482862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5000">
              <a:schemeClr val="accent1">
                <a:lumMod val="5000"/>
                <a:lumOff val="95000"/>
              </a:schemeClr>
            </a:gs>
            <a:gs pos="64000">
              <a:schemeClr val="bg1">
                <a:lumMod val="85000"/>
              </a:schemeClr>
            </a:gs>
            <a:gs pos="79000">
              <a:schemeClr val="bg1">
                <a:lumMod val="85000"/>
              </a:schemeClr>
            </a:gs>
            <a:gs pos="100000">
              <a:schemeClr val="bg1">
                <a:lumMod val="5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423" y="1329679"/>
            <a:ext cx="10740325" cy="6242815"/>
          </a:xfrm>
          <a:effectLst>
            <a:glow>
              <a:schemeClr val="accent1">
                <a:alpha val="40000"/>
              </a:schemeClr>
            </a:glow>
            <a:softEdge rad="1003300"/>
          </a:effec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39679" y="654816"/>
            <a:ext cx="10515600" cy="1349725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 smtClean="0">
                <a:latin typeface="Arial Rounded MT Bold" panose="020F0704030504030204" pitchFamily="34" charset="0"/>
              </a:rPr>
              <a:t>Demografia Gminy Kuryłówka,</a:t>
            </a:r>
            <a:br>
              <a:rPr lang="pl-PL" dirty="0" smtClean="0">
                <a:latin typeface="Arial Rounded MT Bold" panose="020F0704030504030204" pitchFamily="34" charset="0"/>
              </a:rPr>
            </a:br>
            <a:r>
              <a:rPr lang="pl-PL" dirty="0" smtClean="0">
                <a:latin typeface="Arial Rounded MT Bold" panose="020F0704030504030204" pitchFamily="34" charset="0"/>
              </a:rPr>
              <a:t> </a:t>
            </a:r>
            <a:r>
              <a:rPr lang="pl-PL" dirty="0">
                <a:latin typeface="Arial Rounded MT Bold" panose="020F0704030504030204" pitchFamily="34" charset="0"/>
              </a:rPr>
              <a:t>według stanu na dzień </a:t>
            </a:r>
            <a:r>
              <a:rPr lang="pl-PL" dirty="0" smtClean="0">
                <a:latin typeface="Arial Rounded MT Bold" panose="020F0704030504030204" pitchFamily="34" charset="0"/>
              </a:rPr>
              <a:t>31 </a:t>
            </a:r>
            <a:r>
              <a:rPr lang="pl-PL" dirty="0">
                <a:latin typeface="Arial Rounded MT Bold" panose="020F0704030504030204" pitchFamily="34" charset="0"/>
              </a:rPr>
              <a:t>grudnia 2018r.</a:t>
            </a:r>
            <a:br>
              <a:rPr lang="pl-PL" dirty="0">
                <a:latin typeface="Arial Rounded MT Bold" panose="020F0704030504030204" pitchFamily="34" charset="0"/>
              </a:rPr>
            </a:br>
            <a:endParaRPr lang="pl-PL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8063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3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pl-PL" b="1" dirty="0" smtClean="0">
                <a:latin typeface="Arial Rounded MT Bold" panose="020F0704030504030204" pitchFamily="34" charset="0"/>
              </a:rPr>
              <a:t>Zadania własne</a:t>
            </a:r>
            <a:endParaRPr lang="pl-PL" b="1" dirty="0">
              <a:latin typeface="Arial Rounded MT Bold" panose="020F0704030504030204" pitchFamily="34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02955" y="1690688"/>
            <a:ext cx="11654725" cy="5167312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pl-PL" sz="3600" dirty="0" smtClean="0"/>
              <a:t>W ramach zadań własnych:</a:t>
            </a:r>
          </a:p>
          <a:p>
            <a:pPr marL="0" indent="0">
              <a:buNone/>
            </a:pPr>
            <a:r>
              <a:rPr lang="pl-PL" sz="3600" b="1" dirty="0" smtClean="0"/>
              <a:t>- składki </a:t>
            </a:r>
            <a:r>
              <a:rPr lang="pl-PL" sz="3600" b="1" dirty="0"/>
              <a:t>na ubezpieczenia zdrowotne dla osób pobierających zasiłek stały -19 osób 	na kwotę 9 129 zł</a:t>
            </a:r>
          </a:p>
          <a:p>
            <a:pPr marL="0" indent="0">
              <a:buNone/>
            </a:pPr>
            <a:r>
              <a:rPr lang="pl-PL" sz="3600" b="1" dirty="0"/>
              <a:t>- wypłata zasiłków stałych 	  -	22 rodziny 	na kwotę 109 861 zł</a:t>
            </a:r>
          </a:p>
          <a:p>
            <a:pPr marL="0" indent="0">
              <a:buNone/>
            </a:pPr>
            <a:r>
              <a:rPr lang="pl-PL" sz="3600" b="1" dirty="0"/>
              <a:t>-  zasiłki i pomoc w naturze :</a:t>
            </a:r>
          </a:p>
          <a:p>
            <a:pPr marL="0" lvl="0" indent="0">
              <a:buNone/>
            </a:pPr>
            <a:r>
              <a:rPr lang="pl-PL" sz="3600" dirty="0"/>
              <a:t>zasiłki celowe  i specjalne celowe	</a:t>
            </a:r>
            <a:r>
              <a:rPr lang="pl-PL" sz="3600" b="1" dirty="0"/>
              <a:t>37</a:t>
            </a:r>
            <a:r>
              <a:rPr lang="pl-PL" sz="3600" dirty="0"/>
              <a:t>  rodzin 	na kwotę  </a:t>
            </a:r>
            <a:r>
              <a:rPr lang="pl-PL" sz="3600" b="1" dirty="0"/>
              <a:t>11750</a:t>
            </a:r>
            <a:r>
              <a:rPr lang="pl-PL" sz="3600" dirty="0"/>
              <a:t>  </a:t>
            </a:r>
            <a:r>
              <a:rPr lang="pl-PL" sz="3600" b="1" dirty="0"/>
              <a:t>zł</a:t>
            </a:r>
            <a:endParaRPr lang="pl-PL" sz="3600" dirty="0"/>
          </a:p>
          <a:p>
            <a:pPr marL="0" lvl="0" indent="0">
              <a:buNone/>
            </a:pPr>
            <a:r>
              <a:rPr lang="pl-PL" sz="3600" dirty="0"/>
              <a:t>zasiłki okresowe 			</a:t>
            </a:r>
            <a:r>
              <a:rPr lang="pl-PL" sz="3600" b="1" dirty="0"/>
              <a:t>113 </a:t>
            </a:r>
            <a:r>
              <a:rPr lang="pl-PL" sz="3600" dirty="0"/>
              <a:t>rodzin	na kwotę  </a:t>
            </a:r>
            <a:r>
              <a:rPr lang="pl-PL" sz="3600" b="1" dirty="0"/>
              <a:t>180 093</a:t>
            </a:r>
            <a:r>
              <a:rPr lang="pl-PL" sz="3600" dirty="0"/>
              <a:t> </a:t>
            </a:r>
            <a:r>
              <a:rPr lang="pl-PL" sz="3600" b="1" dirty="0"/>
              <a:t>zł </a:t>
            </a:r>
            <a:r>
              <a:rPr lang="pl-PL" sz="3600" dirty="0"/>
              <a:t> </a:t>
            </a:r>
          </a:p>
          <a:p>
            <a:pPr marL="0" indent="0">
              <a:buNone/>
            </a:pPr>
            <a:r>
              <a:rPr lang="pl-PL" sz="3600" b="1" dirty="0" smtClean="0"/>
              <a:t>- Program </a:t>
            </a:r>
            <a:r>
              <a:rPr lang="pl-PL" sz="3600" b="1" dirty="0"/>
              <a:t>Pomoc Państwa w zakresie dożywiania  dla 489 osób na kwotę 312 541 </a:t>
            </a:r>
            <a:r>
              <a:rPr lang="pl-PL" sz="3600" dirty="0" smtClean="0"/>
              <a:t>   </a:t>
            </a:r>
            <a:endParaRPr lang="pl-PL" sz="3600" dirty="0"/>
          </a:p>
          <a:p>
            <a:pPr marL="0" indent="0">
              <a:buNone/>
            </a:pPr>
            <a:r>
              <a:rPr lang="pl-PL" sz="3600" dirty="0"/>
              <a:t>Pozyskano </a:t>
            </a:r>
            <a:r>
              <a:rPr lang="pl-PL" sz="3600" b="1" dirty="0"/>
              <a:t>250 000 zł </a:t>
            </a:r>
            <a:r>
              <a:rPr lang="pl-PL" sz="3600" dirty="0"/>
              <a:t>w ramach Rządowego Programu Pomoc Państwa w Zakresie Dożywiania.</a:t>
            </a:r>
          </a:p>
          <a:p>
            <a:pPr marL="0" indent="0">
              <a:buNone/>
            </a:pPr>
            <a:r>
              <a:rPr lang="pl-PL" sz="3600" b="1" dirty="0"/>
              <a:t>– usługi opiekuńcze dla 4 osób na kwotę 41 082 zł.     </a:t>
            </a:r>
            <a:br>
              <a:rPr lang="pl-PL" sz="3600" b="1" dirty="0"/>
            </a:br>
            <a:endParaRPr lang="pl-PL" sz="3600" b="1" dirty="0"/>
          </a:p>
          <a:p>
            <a:pPr marL="0" indent="0">
              <a:buNone/>
            </a:pPr>
            <a:r>
              <a:rPr lang="pl-PL" sz="3600" b="1" dirty="0"/>
              <a:t>– Domy Pomocy Społecznej - opłata za pobyt: 9 osób na kwotę 224 687 zł. </a:t>
            </a:r>
          </a:p>
          <a:p>
            <a:pPr marL="0" indent="0">
              <a:buNone/>
            </a:pPr>
            <a:r>
              <a:rPr lang="pl-PL" sz="3600" dirty="0" smtClean="0"/>
              <a:t>- usługę </a:t>
            </a:r>
            <a:r>
              <a:rPr lang="pl-PL" sz="3600" b="1" dirty="0"/>
              <a:t>sprawienia pogrzebu w kwocie 2835 zł.</a:t>
            </a:r>
            <a:endParaRPr lang="pl-PL" sz="3600" dirty="0"/>
          </a:p>
          <a:p>
            <a:pPr marL="0" indent="0">
              <a:buNone/>
            </a:pPr>
            <a:endParaRPr lang="pl-PL" sz="3600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522873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3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pl-PL" b="1" dirty="0" smtClean="0">
                <a:latin typeface="Arial Rounded MT Bold" panose="020F0704030504030204" pitchFamily="34" charset="0"/>
              </a:rPr>
              <a:t>Zadania własne</a:t>
            </a:r>
            <a:endParaRPr lang="pl-PL" b="1" dirty="0">
              <a:latin typeface="Arial Rounded MT Bold" panose="020F0704030504030204" pitchFamily="34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37275" y="2078146"/>
            <a:ext cx="11654725" cy="45396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b="1" dirty="0" smtClean="0"/>
              <a:t>Dodatki </a:t>
            </a:r>
            <a:r>
              <a:rPr lang="pl-PL" b="1" dirty="0"/>
              <a:t>mieszkaniowe </a:t>
            </a:r>
            <a:r>
              <a:rPr lang="pl-PL" dirty="0"/>
              <a:t>dla </a:t>
            </a:r>
            <a:r>
              <a:rPr lang="pl-PL" b="1" dirty="0"/>
              <a:t>12 rodzin</a:t>
            </a:r>
            <a:r>
              <a:rPr lang="pl-PL" dirty="0"/>
              <a:t> na łączną kwotę </a:t>
            </a:r>
            <a:r>
              <a:rPr lang="pl-PL" b="1" dirty="0"/>
              <a:t>23 997,43 zł.</a:t>
            </a:r>
            <a:endParaRPr lang="pl-PL" dirty="0"/>
          </a:p>
          <a:p>
            <a:pPr marL="0" indent="0">
              <a:buNone/>
            </a:pPr>
            <a:r>
              <a:rPr lang="pl-PL" b="1" dirty="0" smtClean="0"/>
              <a:t>Dodatki </a:t>
            </a:r>
            <a:r>
              <a:rPr lang="pl-PL" b="1" dirty="0"/>
              <a:t>energetyczne </a:t>
            </a:r>
            <a:r>
              <a:rPr lang="pl-PL" dirty="0"/>
              <a:t>wypłacany dla </a:t>
            </a:r>
            <a:r>
              <a:rPr lang="pl-PL" b="1" dirty="0"/>
              <a:t>6 rodzin</a:t>
            </a:r>
            <a:r>
              <a:rPr lang="pl-PL" dirty="0"/>
              <a:t> na kwotę  </a:t>
            </a:r>
            <a:r>
              <a:rPr lang="pl-PL" b="1" dirty="0"/>
              <a:t>793,83 zł.</a:t>
            </a:r>
            <a:br>
              <a:rPr lang="pl-PL" b="1" dirty="0"/>
            </a:br>
            <a:r>
              <a:rPr lang="pl-PL" b="1" dirty="0" smtClean="0"/>
              <a:t>Świadczenia </a:t>
            </a:r>
            <a:r>
              <a:rPr lang="pl-PL" b="1" dirty="0"/>
              <a:t>rodzinne</a:t>
            </a:r>
            <a:r>
              <a:rPr lang="pl-PL" dirty="0"/>
              <a:t>       </a:t>
            </a:r>
            <a:r>
              <a:rPr lang="pl-PL" b="1" dirty="0"/>
              <a:t>:           </a:t>
            </a:r>
            <a:r>
              <a:rPr lang="pl-PL" b="1" i="1" dirty="0"/>
              <a:t>2.706.226,8 </a:t>
            </a:r>
            <a:r>
              <a:rPr lang="pl-PL" b="1" i="1" dirty="0" smtClean="0"/>
              <a:t>9zł</a:t>
            </a:r>
            <a:endParaRPr lang="pl-PL" dirty="0"/>
          </a:p>
          <a:p>
            <a:pPr marL="0" indent="0">
              <a:buNone/>
            </a:pPr>
            <a:r>
              <a:rPr lang="pl-PL" b="1" dirty="0" smtClean="0"/>
              <a:t>Świadczenia </a:t>
            </a:r>
            <a:r>
              <a:rPr lang="pl-PL" b="1" dirty="0"/>
              <a:t>wychowawcze :  738 dzieci z 417 rodzin</a:t>
            </a:r>
            <a:r>
              <a:rPr lang="pl-PL" dirty="0"/>
              <a:t> na kwotę </a:t>
            </a:r>
            <a:r>
              <a:rPr lang="pl-PL" b="1" dirty="0"/>
              <a:t>4 615 809,03</a:t>
            </a:r>
          </a:p>
          <a:p>
            <a:pPr marL="0" indent="0">
              <a:buNone/>
            </a:pPr>
            <a:r>
              <a:rPr lang="pl-PL" b="1" dirty="0" smtClean="0"/>
              <a:t>Karta </a:t>
            </a:r>
            <a:r>
              <a:rPr lang="pl-PL" b="1" dirty="0"/>
              <a:t>Dużej Rodziny: </a:t>
            </a:r>
            <a:r>
              <a:rPr lang="pl-PL" dirty="0"/>
              <a:t>wydano 83 szt. </a:t>
            </a:r>
            <a:endParaRPr lang="pl-PL" b="1" dirty="0"/>
          </a:p>
          <a:p>
            <a:pPr marL="0" indent="0">
              <a:buNone/>
            </a:pPr>
            <a:r>
              <a:rPr lang="pl-PL" dirty="0" smtClean="0"/>
              <a:t>Rządowy  </a:t>
            </a:r>
            <a:r>
              <a:rPr lang="pl-PL" dirty="0"/>
              <a:t>programu </a:t>
            </a:r>
            <a:r>
              <a:rPr lang="pl-PL" b="1" dirty="0"/>
              <a:t>„Dobry Start” tzw. 300+:</a:t>
            </a:r>
            <a:r>
              <a:rPr lang="pl-PL" dirty="0"/>
              <a:t>  wypłacono dla   </a:t>
            </a:r>
            <a:r>
              <a:rPr lang="pl-PL" b="1" dirty="0"/>
              <a:t>668 </a:t>
            </a:r>
            <a:r>
              <a:rPr lang="pl-PL" dirty="0"/>
              <a:t>dzieci na kwotę  </a:t>
            </a:r>
            <a:r>
              <a:rPr lang="pl-PL" b="1" dirty="0"/>
              <a:t>200 400</a:t>
            </a:r>
            <a:r>
              <a:rPr lang="pl-PL" dirty="0"/>
              <a:t> zł.  </a:t>
            </a:r>
            <a:endParaRPr lang="pl-PL" b="1" dirty="0"/>
          </a:p>
          <a:p>
            <a:pPr marL="0" indent="0">
              <a:buNone/>
            </a:pPr>
            <a:endParaRPr lang="pl-PL" b="1" dirty="0"/>
          </a:p>
          <a:p>
            <a:pPr marL="0" indent="0">
              <a:buNone/>
            </a:pPr>
            <a:endParaRPr lang="pl-PL" sz="3600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556134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3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pl-PL" b="1" dirty="0">
                <a:latin typeface="Arial Rounded MT Bold" panose="020F0704030504030204" pitchFamily="34" charset="0"/>
              </a:rPr>
              <a:t>Realizacja zadań wynikających z Programu Wspierania Rodziny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37275" y="2078146"/>
            <a:ext cx="11654725" cy="4539631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pl-PL" sz="3600" b="1" dirty="0"/>
              <a:t>Z pomocy asystenta rodziny korzystało w 2018 r. 5 rodzin z 12 dzieci w tych rodzinach </a:t>
            </a:r>
            <a:br>
              <a:rPr lang="pl-PL" sz="3600" b="1" dirty="0"/>
            </a:br>
            <a:r>
              <a:rPr lang="pl-PL" sz="3600" b="1" dirty="0"/>
              <a:t>z terenu Gminy Kuryłówka. </a:t>
            </a:r>
            <a:endParaRPr lang="pl-PL" sz="3600" dirty="0"/>
          </a:p>
          <a:p>
            <a:pPr marL="0" indent="0">
              <a:buNone/>
            </a:pPr>
            <a:r>
              <a:rPr lang="pl-PL" sz="3600" dirty="0" smtClean="0"/>
              <a:t>Ponadto </a:t>
            </a:r>
            <a:r>
              <a:rPr lang="pl-PL" sz="3600" dirty="0"/>
              <a:t>GOPS od maja 2017 r. realizuje dwa projekty ze wsparciem finansowym Europejskiego Funduszu Społecznego, które kontynuowane były w 2018 r.:</a:t>
            </a:r>
            <a:endParaRPr lang="pl-PL" sz="3600" b="1" dirty="0"/>
          </a:p>
          <a:p>
            <a:pPr marL="0" indent="0">
              <a:buNone/>
            </a:pPr>
            <a:r>
              <a:rPr lang="pl-PL" sz="3600" dirty="0" smtClean="0"/>
              <a:t>- </a:t>
            </a:r>
            <a:r>
              <a:rPr lang="pl-PL" sz="3600" dirty="0"/>
              <a:t>projekt pt</a:t>
            </a:r>
            <a:r>
              <a:rPr lang="pl-PL" sz="3600" b="1" dirty="0"/>
              <a:t>. „Szansa na zatrudnienie mieszkańców Gminy Kuryłówka” </a:t>
            </a:r>
            <a:br>
              <a:rPr lang="pl-PL" sz="3600" b="1" dirty="0"/>
            </a:br>
            <a:r>
              <a:rPr lang="pl-PL" sz="3600" dirty="0"/>
              <a:t>dofinansowany ze środków Regionalnego Programu Operacyjnego Województwa Podkarpackiego na lata </a:t>
            </a:r>
            <a:r>
              <a:rPr lang="pl-PL" sz="3600" b="1" dirty="0"/>
              <a:t>2014-2020.</a:t>
            </a:r>
            <a:r>
              <a:rPr lang="pl-PL" sz="3600" dirty="0"/>
              <a:t> </a:t>
            </a:r>
            <a:endParaRPr lang="pl-PL" sz="3600" b="1" dirty="0"/>
          </a:p>
          <a:p>
            <a:pPr marL="0" indent="0">
              <a:buNone/>
            </a:pPr>
            <a:r>
              <a:rPr lang="pl-PL" sz="3600" dirty="0"/>
              <a:t>Wartość projektu </a:t>
            </a:r>
            <a:r>
              <a:rPr lang="pl-PL" sz="3600" b="1" dirty="0"/>
              <a:t>452 417, 80 zł. </a:t>
            </a:r>
            <a:r>
              <a:rPr lang="pl-PL" sz="3600" dirty="0"/>
              <a:t>W ramach projektu wsparciem objętych zostało </a:t>
            </a:r>
            <a:r>
              <a:rPr lang="pl-PL" sz="3600" b="1" dirty="0"/>
              <a:t>20 osób. </a:t>
            </a:r>
          </a:p>
          <a:p>
            <a:pPr marL="0" indent="0">
              <a:buNone/>
            </a:pPr>
            <a:r>
              <a:rPr lang="pl-PL" sz="3600" dirty="0" smtClean="0"/>
              <a:t>-  </a:t>
            </a:r>
            <a:r>
              <a:rPr lang="pl-PL" sz="3600" dirty="0"/>
              <a:t>projekt pt. </a:t>
            </a:r>
            <a:r>
              <a:rPr lang="pl-PL" sz="3600" b="1" dirty="0"/>
              <a:t>„Wsparcie osób zagrożonych wykluczeniem społecznym w Gminie Kuryłówka drogą do samodzielności i zatrudnienia”</a:t>
            </a:r>
            <a:r>
              <a:rPr lang="pl-PL" sz="3600" dirty="0"/>
              <a:t> dofinansowanego ze środków Regionalnego Programu Operacyjnego Województwa Podkarpackiego na lata </a:t>
            </a:r>
            <a:r>
              <a:rPr lang="pl-PL" sz="3600" b="1" dirty="0"/>
              <a:t>2014-2020 </a:t>
            </a:r>
            <a:r>
              <a:rPr lang="pl-PL" sz="3600" dirty="0"/>
              <a:t>., Wartość projektu </a:t>
            </a:r>
            <a:r>
              <a:rPr lang="pl-PL" sz="3600" b="1" dirty="0"/>
              <a:t>495774,30 zł. </a:t>
            </a:r>
            <a:r>
              <a:rPr lang="pl-PL" sz="3600" dirty="0"/>
              <a:t/>
            </a:r>
            <a:br>
              <a:rPr lang="pl-PL" sz="3600" dirty="0"/>
            </a:br>
            <a:r>
              <a:rPr lang="pl-PL" sz="3600" dirty="0"/>
              <a:t>W ramach projektu wsparciem objęte zostały </a:t>
            </a:r>
            <a:r>
              <a:rPr lang="pl-PL" sz="3600" b="1" dirty="0"/>
              <a:t>22 osoby</a:t>
            </a:r>
            <a:r>
              <a:rPr lang="pl-PL" sz="3600" dirty="0"/>
              <a:t>. </a:t>
            </a:r>
            <a:endParaRPr lang="pl-PL" sz="3600" b="1" dirty="0"/>
          </a:p>
          <a:p>
            <a:pPr marL="0" indent="0">
              <a:buNone/>
            </a:pPr>
            <a:endParaRPr lang="pl-PL" b="1" dirty="0"/>
          </a:p>
          <a:p>
            <a:pPr marL="0" indent="0">
              <a:buNone/>
            </a:pPr>
            <a:endParaRPr lang="pl-PL" sz="3600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55488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2000"/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93183" y="250389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pl-PL" sz="8800" dirty="0" smtClean="0">
                <a:latin typeface="Arial Rounded MT Bold" panose="020F0704030504030204" pitchFamily="34" charset="0"/>
              </a:rPr>
              <a:t>Finanse gminy</a:t>
            </a:r>
            <a:endParaRPr lang="pl-PL" sz="8800" dirty="0">
              <a:latin typeface="Arial Rounded MT Bold" panose="020F0704030504030204" pitchFamily="34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85246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2000"/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>
                <a:latin typeface="Arial Rounded MT Bold" panose="020F0704030504030204" pitchFamily="34" charset="0"/>
              </a:rPr>
              <a:t>Budżet gminy na dzień 31 grudnia 2018 r</a:t>
            </a:r>
            <a:r>
              <a:rPr lang="pl-PL" dirty="0">
                <a:latin typeface="Arial Rounded MT Bold" panose="020F0704030504030204" pitchFamily="34" charset="0"/>
              </a:rPr>
              <a:t>. </a:t>
            </a:r>
          </a:p>
        </p:txBody>
      </p:sp>
      <p:graphicFrame>
        <p:nvGraphicFramePr>
          <p:cNvPr id="43" name="Symbol zastępczy zawartości 4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67540459"/>
              </p:ext>
            </p:extLst>
          </p:nvPr>
        </p:nvGraphicFramePr>
        <p:xfrm>
          <a:off x="0" y="1690687"/>
          <a:ext cx="12192000" cy="40436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4" name="pole tekstowe 43"/>
          <p:cNvSpPr txBox="1"/>
          <p:nvPr/>
        </p:nvSpPr>
        <p:spPr>
          <a:xfrm>
            <a:off x="0" y="5996226"/>
            <a:ext cx="12192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b="1" dirty="0"/>
              <a:t>Deficyt budżetu gminy i zmniejszył się do poziomu 1 187 562,16 zł.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645963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2000"/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22702" y="763534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pl-PL" b="1" dirty="0" smtClean="0">
                <a:latin typeface="Arial Rounded MT Bold" panose="020F0704030504030204" pitchFamily="34" charset="0"/>
              </a:rPr>
              <a:t>DOTACJE POZYSKANE </a:t>
            </a:r>
            <a:r>
              <a:rPr lang="pl-PL" b="1" dirty="0">
                <a:latin typeface="Arial Rounded MT Bold" panose="020F0704030504030204" pitchFamily="34" charset="0"/>
              </a:rPr>
              <a:t>W RAMACH PROGRAMÓW FINANSOWANYCH Z UDZIAŁEM ŚRODKÓW EUROPEJSKICH  </a:t>
            </a:r>
            <a:r>
              <a:rPr lang="pl-PL" b="1" dirty="0" smtClean="0">
                <a:latin typeface="Arial Rounded MT Bold" panose="020F0704030504030204" pitchFamily="34" charset="0"/>
              </a:rPr>
              <a:t>-</a:t>
            </a: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85980" y="2070425"/>
            <a:ext cx="12006020" cy="4311704"/>
          </a:xfrm>
        </p:spPr>
        <p:txBody>
          <a:bodyPr>
            <a:normAutofit fontScale="77500" lnSpcReduction="20000"/>
          </a:bodyPr>
          <a:lstStyle/>
          <a:p>
            <a:pPr marL="514350" lvl="0" indent="-514350">
              <a:buFont typeface="+mj-lt"/>
              <a:buAutoNum type="arabicPeriod"/>
            </a:pPr>
            <a:r>
              <a:rPr lang="pl-PL" dirty="0"/>
              <a:t>Dofinansowanie w kwocie </a:t>
            </a:r>
            <a:r>
              <a:rPr lang="pl-PL" b="1" dirty="0"/>
              <a:t>270 000,00 zł</a:t>
            </a:r>
            <a:r>
              <a:rPr lang="pl-PL" dirty="0"/>
              <a:t>. z RPOWP na lata 2014-2020 dla projektu </a:t>
            </a:r>
            <a:r>
              <a:rPr lang="pl-PL" dirty="0" err="1"/>
              <a:t>pn</a:t>
            </a:r>
            <a:r>
              <a:rPr lang="pl-PL" b="1" dirty="0"/>
              <a:t>."Leśne przedszkole" </a:t>
            </a:r>
          </a:p>
          <a:p>
            <a:pPr marL="514350" lvl="0" indent="-514350">
              <a:buFont typeface="+mj-lt"/>
              <a:buAutoNum type="arabicPeriod"/>
            </a:pPr>
            <a:r>
              <a:rPr lang="pl-PL" dirty="0"/>
              <a:t>Dofinansowanie w kwocie </a:t>
            </a:r>
            <a:r>
              <a:rPr lang="pl-PL" b="1" dirty="0"/>
              <a:t>209 946,90 zł </a:t>
            </a:r>
            <a:r>
              <a:rPr lang="pl-PL" dirty="0"/>
              <a:t>z Regionalnego Programu Operacyjnego Województwa Podkarpackiego na lata 2014 – 2020 dla projektu pn. „</a:t>
            </a:r>
            <a:r>
              <a:rPr lang="pl-PL" b="1" dirty="0"/>
              <a:t>Wsparcie osób zagrożonych wykluczeniem społecznym w Gminie Kuryłówka drogą do samodzielności i zatrudnienia”</a:t>
            </a:r>
            <a:r>
              <a:rPr lang="pl-PL" dirty="0"/>
              <a:t>.</a:t>
            </a:r>
          </a:p>
          <a:p>
            <a:pPr marL="514350" lvl="0" indent="-514350">
              <a:buFont typeface="+mj-lt"/>
              <a:buAutoNum type="arabicPeriod"/>
            </a:pPr>
            <a:r>
              <a:rPr lang="pl-PL" dirty="0"/>
              <a:t>Dofinansowanie w kwocie </a:t>
            </a:r>
            <a:r>
              <a:rPr lang="pl-PL" b="1" dirty="0"/>
              <a:t>127 902,40 zł</a:t>
            </a:r>
            <a:r>
              <a:rPr lang="pl-PL" dirty="0"/>
              <a:t>. z Regionalnego Programu Operacyjnego Województwa Podkarpackiego na lata 2014 – 2020 dla projektu pn</a:t>
            </a:r>
            <a:r>
              <a:rPr lang="pl-PL" b="1" dirty="0"/>
              <a:t>. „Szansa na zatrudnienie mieszkańców Gminy Kuryłówka” </a:t>
            </a:r>
          </a:p>
          <a:p>
            <a:pPr marL="514350" lvl="0" indent="-514350">
              <a:buFont typeface="+mj-lt"/>
              <a:buAutoNum type="arabicPeriod"/>
            </a:pPr>
            <a:r>
              <a:rPr lang="pl-PL" dirty="0"/>
              <a:t>Dofinansowanie w kwocie </a:t>
            </a:r>
            <a:r>
              <a:rPr lang="pl-PL" b="1" dirty="0"/>
              <a:t>352 723,38 zł</a:t>
            </a:r>
            <a:r>
              <a:rPr lang="pl-PL" dirty="0"/>
              <a:t>. z Regionalnego Programu Operacyjnego Województwa Podkarpackiego na lata 2014 – 2020 dla projektu pn. </a:t>
            </a:r>
            <a:r>
              <a:rPr lang="pl-PL" b="1" dirty="0"/>
              <a:t>„Przebudowa i termomodernizacja obiektów użyteczności publicznej oraz rozwój odnawialnych źródeł energii w Gminie Kuryłówka” </a:t>
            </a:r>
          </a:p>
          <a:p>
            <a:pPr marL="514350" lvl="0" indent="-514350">
              <a:buFont typeface="+mj-lt"/>
              <a:buAutoNum type="arabicPeriod"/>
            </a:pPr>
            <a:r>
              <a:rPr lang="pl-PL" dirty="0"/>
              <a:t>Dofinansowanie </a:t>
            </a:r>
            <a:r>
              <a:rPr lang="pl-PL" b="1" dirty="0"/>
              <a:t>56 358,96 zł. </a:t>
            </a:r>
            <a:r>
              <a:rPr lang="pl-PL" dirty="0"/>
              <a:t>z RPOWP na lata 2014 – 2020 dla projektu </a:t>
            </a:r>
            <a:r>
              <a:rPr lang="pl-PL" b="1" dirty="0"/>
              <a:t>„Budowa boiska wielofunkcyjnego w miejscowości Brzyska Wola i Dąbrowica wraz z doposażeniem pracowni w szkołach na terenie Gminy Kuryłówka”.</a:t>
            </a:r>
          </a:p>
          <a:p>
            <a:pPr marL="514350" indent="-514350">
              <a:buFont typeface="+mj-lt"/>
              <a:buAutoNum type="arabicPeriod"/>
            </a:pPr>
            <a:endParaRPr lang="pl-PL" dirty="0"/>
          </a:p>
        </p:txBody>
      </p:sp>
      <p:sp>
        <p:nvSpPr>
          <p:cNvPr id="5" name="pole tekstowe 4"/>
          <p:cNvSpPr txBox="1"/>
          <p:nvPr/>
        </p:nvSpPr>
        <p:spPr>
          <a:xfrm>
            <a:off x="2231755" y="6125771"/>
            <a:ext cx="74081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b="1" dirty="0"/>
              <a:t>RAZEM :  1 016 931,64 zł</a:t>
            </a:r>
            <a:endParaRPr lang="pl-PL" sz="3600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822657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2000"/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500062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pl-PL" b="1" dirty="0">
                <a:latin typeface="Arial Rounded MT Bold" panose="020F0704030504030204" pitchFamily="34" charset="0"/>
              </a:rPr>
              <a:t>DOTACJE ORAZ ŚRODKI NA DOFINANSOWANIE WŁASNYCH ZADAŃ BIEŻĄCYCH I INWESTYCYJNYCH GMINY</a:t>
            </a: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0" y="1825625"/>
            <a:ext cx="12192000" cy="4351338"/>
          </a:xfrm>
        </p:spPr>
        <p:txBody>
          <a:bodyPr>
            <a:normAutofit fontScale="77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pl-PL" dirty="0" smtClean="0"/>
              <a:t>Dotacja </a:t>
            </a:r>
            <a:r>
              <a:rPr lang="pl-PL" dirty="0"/>
              <a:t>w wysokości </a:t>
            </a:r>
            <a:r>
              <a:rPr lang="pl-PL" b="1" dirty="0"/>
              <a:t>55 000,00 zł  </a:t>
            </a:r>
            <a:r>
              <a:rPr lang="pl-PL" dirty="0"/>
              <a:t>z Województwa Podkarpackiego z przeznaczeniem na </a:t>
            </a:r>
            <a:r>
              <a:rPr lang="pl-PL" b="1" dirty="0"/>
              <a:t>budowę i modernizację drogi dojazdowej do gruntów rolnych w obrębie Kuryłówka, dz. o nr </a:t>
            </a:r>
            <a:r>
              <a:rPr lang="pl-PL" b="1" dirty="0" smtClean="0"/>
              <a:t>ew. 229.</a:t>
            </a:r>
          </a:p>
          <a:p>
            <a:pPr marL="514350" indent="-514350">
              <a:buFont typeface="+mj-lt"/>
              <a:buAutoNum type="arabicPeriod"/>
            </a:pPr>
            <a:r>
              <a:rPr lang="pl-PL" dirty="0" smtClean="0"/>
              <a:t>Dofinansowanie w wysokości </a:t>
            </a:r>
            <a:r>
              <a:rPr lang="pl-PL" b="1" dirty="0" smtClean="0"/>
              <a:t>569 800,00 </a:t>
            </a:r>
            <a:r>
              <a:rPr lang="pl-PL" dirty="0" smtClean="0"/>
              <a:t>- </a:t>
            </a:r>
            <a:r>
              <a:rPr lang="pl-PL" b="1" dirty="0" smtClean="0"/>
              <a:t>na realizację zadania przebudowa dróg w m</a:t>
            </a:r>
            <a:r>
              <a:rPr lang="pl-PL" b="1" dirty="0"/>
              <a:t>. Kuryłówka, Ożanna, Dąbrowica. -„ Usuwanie skutków klęsk żywiołowych</a:t>
            </a:r>
            <a:r>
              <a:rPr lang="pl-PL" dirty="0"/>
              <a:t>” </a:t>
            </a:r>
          </a:p>
          <a:p>
            <a:pPr marL="514350" indent="-514350">
              <a:buFont typeface="+mj-lt"/>
              <a:buAutoNum type="arabicPeriod"/>
            </a:pPr>
            <a:r>
              <a:rPr lang="pl-PL" dirty="0" smtClean="0"/>
              <a:t> Dofinansowanie </a:t>
            </a:r>
            <a:r>
              <a:rPr lang="pl-PL" dirty="0"/>
              <a:t>w wysokości </a:t>
            </a:r>
            <a:r>
              <a:rPr lang="pl-PL" b="1" dirty="0"/>
              <a:t>21 261,12 zł </a:t>
            </a:r>
            <a:r>
              <a:rPr lang="pl-PL" dirty="0"/>
              <a:t>w zakresie przygotowania </a:t>
            </a:r>
            <a:r>
              <a:rPr lang="pl-PL" b="1" dirty="0"/>
              <a:t>programów rewitalizacji na terenie województwa podkarpackiego.</a:t>
            </a:r>
          </a:p>
          <a:p>
            <a:pPr marL="514350" indent="-514350">
              <a:buFont typeface="+mj-lt"/>
              <a:buAutoNum type="arabicPeriod"/>
            </a:pPr>
            <a:r>
              <a:rPr lang="pl-PL" dirty="0"/>
              <a:t> </a:t>
            </a:r>
            <a:r>
              <a:rPr lang="pl-PL" dirty="0" smtClean="0"/>
              <a:t>Dotację </a:t>
            </a:r>
            <a:r>
              <a:rPr lang="pl-PL" dirty="0"/>
              <a:t>w wysokości </a:t>
            </a:r>
            <a:r>
              <a:rPr lang="pl-PL" b="1" dirty="0"/>
              <a:t>88 810,20 zł</a:t>
            </a:r>
            <a:r>
              <a:rPr lang="pl-PL" dirty="0"/>
              <a:t> z </a:t>
            </a:r>
            <a:r>
              <a:rPr lang="pl-PL" dirty="0" err="1"/>
              <a:t>WFOŚiGW</a:t>
            </a:r>
            <a:r>
              <a:rPr lang="pl-PL" dirty="0"/>
              <a:t> w Rzeszowie na realizację </a:t>
            </a:r>
            <a:r>
              <a:rPr lang="pl-PL" dirty="0" smtClean="0"/>
              <a:t>zadania </a:t>
            </a:r>
            <a:r>
              <a:rPr lang="pl-PL" dirty="0" err="1" smtClean="0"/>
              <a:t>pn</a:t>
            </a:r>
            <a:r>
              <a:rPr lang="pl-PL" dirty="0"/>
              <a:t>: </a:t>
            </a:r>
            <a:r>
              <a:rPr lang="pl-PL" b="1" dirty="0"/>
              <a:t>„Przebudowa i remont budynku strażnicy OSP w Kulnie”.</a:t>
            </a:r>
          </a:p>
          <a:p>
            <a:pPr marL="514350" indent="-514350">
              <a:buFont typeface="+mj-lt"/>
              <a:buAutoNum type="arabicPeriod"/>
            </a:pPr>
            <a:r>
              <a:rPr lang="pl-PL" dirty="0"/>
              <a:t> </a:t>
            </a:r>
            <a:r>
              <a:rPr lang="pl-PL" dirty="0" smtClean="0"/>
              <a:t>Dotacja </a:t>
            </a:r>
            <a:r>
              <a:rPr lang="pl-PL" dirty="0"/>
              <a:t>w wysokości </a:t>
            </a:r>
            <a:r>
              <a:rPr lang="pl-PL" b="1" dirty="0"/>
              <a:t>10 000,00 zł </a:t>
            </a:r>
            <a:r>
              <a:rPr lang="pl-PL" dirty="0"/>
              <a:t>na realizację zadania </a:t>
            </a:r>
            <a:r>
              <a:rPr lang="pl-PL" dirty="0" err="1"/>
              <a:t>pn</a:t>
            </a:r>
            <a:r>
              <a:rPr lang="pl-PL" dirty="0"/>
              <a:t>: </a:t>
            </a:r>
            <a:r>
              <a:rPr lang="pl-PL" b="1" dirty="0"/>
              <a:t>„Budowa wiaty </a:t>
            </a:r>
            <a:r>
              <a:rPr lang="pl-PL" b="1" dirty="0" smtClean="0"/>
              <a:t>dożynkowej </a:t>
            </a:r>
            <a:r>
              <a:rPr lang="pl-PL" b="1" dirty="0"/>
              <a:t>przy remizie OSP w Kuryłówce”.</a:t>
            </a:r>
          </a:p>
          <a:p>
            <a:pPr marL="514350" indent="-514350">
              <a:buFont typeface="+mj-lt"/>
              <a:buAutoNum type="arabicPeriod"/>
            </a:pPr>
            <a:r>
              <a:rPr lang="pl-PL" dirty="0"/>
              <a:t> </a:t>
            </a:r>
            <a:r>
              <a:rPr lang="pl-PL" dirty="0" smtClean="0"/>
              <a:t>Dotację </a:t>
            </a:r>
            <a:r>
              <a:rPr lang="pl-PL" dirty="0"/>
              <a:t>celową w wysokości </a:t>
            </a:r>
            <a:r>
              <a:rPr lang="pl-PL" b="1" dirty="0"/>
              <a:t>4 253,79 zł </a:t>
            </a:r>
            <a:r>
              <a:rPr lang="pl-PL" dirty="0"/>
              <a:t>jako </a:t>
            </a:r>
            <a:r>
              <a:rPr lang="pl-PL" b="1" dirty="0"/>
              <a:t>zwrot części wydatków wykonanych w ramach funduszu sołeckiego w 2017 roku.</a:t>
            </a:r>
          </a:p>
          <a:p>
            <a:pPr marL="514350" indent="-514350">
              <a:buFont typeface="+mj-lt"/>
              <a:buAutoNum type="arabicPeriod"/>
            </a:pPr>
            <a:r>
              <a:rPr lang="pl-PL" dirty="0"/>
              <a:t> </a:t>
            </a:r>
            <a:r>
              <a:rPr lang="pl-PL" dirty="0" smtClean="0"/>
              <a:t>Dofinansowanie </a:t>
            </a:r>
            <a:r>
              <a:rPr lang="pl-PL" b="1" dirty="0"/>
              <a:t>10 000,00 zł </a:t>
            </a:r>
            <a:r>
              <a:rPr lang="pl-PL" dirty="0"/>
              <a:t>z przeznaczeniem na realizację </a:t>
            </a:r>
            <a:r>
              <a:rPr lang="pl-PL" dirty="0" smtClean="0"/>
              <a:t>zadania </a:t>
            </a:r>
            <a:r>
              <a:rPr lang="pl-PL" dirty="0" err="1" smtClean="0"/>
              <a:t>pn</a:t>
            </a:r>
            <a:r>
              <a:rPr lang="pl-PL" dirty="0"/>
              <a:t>: </a:t>
            </a:r>
            <a:r>
              <a:rPr lang="pl-PL" b="1" dirty="0"/>
              <a:t>„Niepodległa”.</a:t>
            </a:r>
          </a:p>
          <a:p>
            <a:pPr marL="514350" indent="-514350">
              <a:buFont typeface="+mj-lt"/>
              <a:buAutoNum type="arabicPeriod"/>
            </a:pPr>
            <a:endParaRPr lang="pl-PL" dirty="0"/>
          </a:p>
          <a:p>
            <a:endParaRPr lang="pl-PL" dirty="0"/>
          </a:p>
        </p:txBody>
      </p:sp>
      <p:sp>
        <p:nvSpPr>
          <p:cNvPr id="4" name="pole tekstowe 3"/>
          <p:cNvSpPr txBox="1"/>
          <p:nvPr/>
        </p:nvSpPr>
        <p:spPr>
          <a:xfrm>
            <a:off x="2030278" y="5951349"/>
            <a:ext cx="79661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b="1" dirty="0"/>
              <a:t>RAZEM :    759 125,11 zł</a:t>
            </a:r>
            <a:endParaRPr lang="pl-PL" sz="3600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277885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2000"/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-17048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pl-PL" sz="4800" dirty="0" smtClean="0">
                <a:latin typeface="Arial Rounded MT Bold" panose="020F0704030504030204" pitchFamily="34" charset="0"/>
              </a:rPr>
              <a:t>Zrealizowane inwestycje</a:t>
            </a:r>
            <a:endParaRPr lang="pl-PL" sz="4800" dirty="0">
              <a:latin typeface="Arial Rounded MT Bold" panose="020F0704030504030204" pitchFamily="34" charset="0"/>
            </a:endParaRPr>
          </a:p>
        </p:txBody>
      </p:sp>
      <p:graphicFrame>
        <p:nvGraphicFramePr>
          <p:cNvPr id="5" name="Symbol zastępczy zawartości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18360958"/>
              </p:ext>
            </p:extLst>
          </p:nvPr>
        </p:nvGraphicFramePr>
        <p:xfrm>
          <a:off x="0" y="1155082"/>
          <a:ext cx="12192000" cy="5669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7939"/>
                <a:gridCol w="10027403"/>
                <a:gridCol w="1606658"/>
              </a:tblGrid>
              <a:tr h="341648"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>
                          <a:solidFill>
                            <a:schemeClr val="tx1"/>
                          </a:solidFill>
                        </a:rPr>
                        <a:t>L.p.</a:t>
                      </a:r>
                      <a:endParaRPr lang="pl-PL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2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>
                          <a:solidFill>
                            <a:schemeClr val="tx1"/>
                          </a:solidFill>
                        </a:rPr>
                        <a:t>Nazwa</a:t>
                      </a:r>
                      <a:r>
                        <a:rPr lang="pl-PL" baseline="0" dirty="0" smtClean="0">
                          <a:solidFill>
                            <a:schemeClr val="tx1"/>
                          </a:solidFill>
                        </a:rPr>
                        <a:t> Inwestycji</a:t>
                      </a:r>
                      <a:endParaRPr lang="pl-PL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2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>
                          <a:solidFill>
                            <a:schemeClr val="tx1"/>
                          </a:solidFill>
                        </a:rPr>
                        <a:t>Koszt</a:t>
                      </a:r>
                      <a:endParaRPr lang="pl-PL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23000"/>
                      </a:schemeClr>
                    </a:solidFill>
                  </a:tcPr>
                </a:tc>
              </a:tr>
              <a:tr h="597885">
                <a:tc>
                  <a:txBody>
                    <a:bodyPr/>
                    <a:lstStyle/>
                    <a:p>
                      <a:pPr algn="ctr"/>
                      <a:r>
                        <a:rPr lang="pl-PL" b="1" dirty="0" smtClean="0"/>
                        <a:t>1</a:t>
                      </a:r>
                      <a:endParaRPr lang="pl-PL" b="1" dirty="0"/>
                    </a:p>
                  </a:txBody>
                  <a:tcPr>
                    <a:solidFill>
                      <a:schemeClr val="accent1">
                        <a:tint val="40000"/>
                        <a:alpha val="2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Rozbudowa sieci wodno- kanalizacyjnej w ramach poprawy gospodarki wodno- ściekowej (Kulno, Kolonia Polska, Cieplice PGR, Kuryłówka)</a:t>
                      </a:r>
                      <a:endParaRPr lang="pl-PL" b="1" dirty="0"/>
                    </a:p>
                  </a:txBody>
                  <a:tcPr>
                    <a:solidFill>
                      <a:schemeClr val="accent1">
                        <a:tint val="40000"/>
                        <a:alpha val="2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81 856,50 zł</a:t>
                      </a:r>
                      <a:endParaRPr lang="pl-PL" b="1" dirty="0"/>
                    </a:p>
                  </a:txBody>
                  <a:tcPr>
                    <a:solidFill>
                      <a:schemeClr val="accent1">
                        <a:tint val="40000"/>
                        <a:alpha val="23000"/>
                      </a:schemeClr>
                    </a:solidFill>
                  </a:tcPr>
                </a:tc>
              </a:tr>
              <a:tr h="341648">
                <a:tc>
                  <a:txBody>
                    <a:bodyPr/>
                    <a:lstStyle/>
                    <a:p>
                      <a:pPr algn="ctr"/>
                      <a:r>
                        <a:rPr lang="pl-PL" b="1" dirty="0" smtClean="0"/>
                        <a:t>2</a:t>
                      </a:r>
                      <a:endParaRPr lang="pl-PL" b="1" dirty="0"/>
                    </a:p>
                  </a:txBody>
                  <a:tcPr>
                    <a:solidFill>
                      <a:schemeClr val="accent1">
                        <a:tint val="40000"/>
                        <a:alpha val="2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Budowa i modernizacja drogi dojazdowej do gruntów rolnych w obrębie Kuryłówka, dz. o nr </a:t>
                      </a:r>
                      <a:r>
                        <a:rPr lang="pl-PL" sz="1800" b="1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ewid</a:t>
                      </a:r>
                      <a:r>
                        <a:rPr lang="pl-PL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 229</a:t>
                      </a:r>
                      <a:endParaRPr lang="pl-PL" b="1" dirty="0"/>
                    </a:p>
                  </a:txBody>
                  <a:tcPr>
                    <a:solidFill>
                      <a:schemeClr val="accent1">
                        <a:tint val="40000"/>
                        <a:alpha val="2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70 000,00  zł</a:t>
                      </a:r>
                      <a:endParaRPr lang="pl-PL" b="1" dirty="0"/>
                    </a:p>
                  </a:txBody>
                  <a:tcPr>
                    <a:solidFill>
                      <a:schemeClr val="accent1">
                        <a:tint val="40000"/>
                        <a:alpha val="23000"/>
                      </a:schemeClr>
                    </a:solidFill>
                  </a:tcPr>
                </a:tc>
              </a:tr>
              <a:tr h="341648">
                <a:tc>
                  <a:txBody>
                    <a:bodyPr/>
                    <a:lstStyle/>
                    <a:p>
                      <a:pPr algn="ctr"/>
                      <a:r>
                        <a:rPr lang="pl-PL" b="1" dirty="0" smtClean="0"/>
                        <a:t>3</a:t>
                      </a:r>
                      <a:endParaRPr lang="pl-PL" b="1" dirty="0"/>
                    </a:p>
                  </a:txBody>
                  <a:tcPr>
                    <a:solidFill>
                      <a:schemeClr val="accent1">
                        <a:tint val="40000"/>
                        <a:alpha val="2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Wydatki na mieniu gminnym - wykonanie prac z zakresu gospodarki leśnej w lasach gminnych</a:t>
                      </a:r>
                      <a:endParaRPr lang="pl-PL" b="1" dirty="0"/>
                    </a:p>
                  </a:txBody>
                  <a:tcPr>
                    <a:solidFill>
                      <a:schemeClr val="accent1">
                        <a:tint val="40000"/>
                        <a:alpha val="2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190 714,99  zł</a:t>
                      </a:r>
                      <a:endParaRPr lang="pl-PL" b="1" dirty="0"/>
                    </a:p>
                  </a:txBody>
                  <a:tcPr>
                    <a:solidFill>
                      <a:schemeClr val="accent1">
                        <a:tint val="40000"/>
                        <a:alpha val="23000"/>
                      </a:schemeClr>
                    </a:solidFill>
                  </a:tcPr>
                </a:tc>
              </a:tr>
              <a:tr h="597885">
                <a:tc>
                  <a:txBody>
                    <a:bodyPr/>
                    <a:lstStyle/>
                    <a:p>
                      <a:pPr algn="ctr"/>
                      <a:r>
                        <a:rPr lang="pl-PL" b="1" dirty="0" smtClean="0"/>
                        <a:t>4</a:t>
                      </a:r>
                      <a:endParaRPr lang="pl-PL" b="1" dirty="0"/>
                    </a:p>
                  </a:txBody>
                  <a:tcPr>
                    <a:solidFill>
                      <a:schemeClr val="accent1">
                        <a:tint val="40000"/>
                        <a:alpha val="2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Przebudowa drogi powiatowej nr 1253R Dąbrowica Duża - gr. pow. (Cieplice) w km 1+200 - 1+500 w miejscowości Dąbrowica</a:t>
                      </a:r>
                      <a:endParaRPr lang="pl-PL" b="1" dirty="0"/>
                    </a:p>
                  </a:txBody>
                  <a:tcPr>
                    <a:solidFill>
                      <a:schemeClr val="accent1">
                        <a:tint val="40000"/>
                        <a:alpha val="2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41 306,00  zł</a:t>
                      </a:r>
                      <a:endParaRPr lang="pl-PL" b="1" dirty="0"/>
                    </a:p>
                  </a:txBody>
                  <a:tcPr>
                    <a:solidFill>
                      <a:schemeClr val="accent1">
                        <a:tint val="40000"/>
                        <a:alpha val="23000"/>
                      </a:schemeClr>
                    </a:solidFill>
                  </a:tcPr>
                </a:tc>
              </a:tr>
              <a:tr h="854121">
                <a:tc>
                  <a:txBody>
                    <a:bodyPr/>
                    <a:lstStyle/>
                    <a:p>
                      <a:pPr algn="ctr"/>
                      <a:r>
                        <a:rPr lang="pl-PL" b="1" dirty="0" smtClean="0"/>
                        <a:t>5</a:t>
                      </a:r>
                      <a:endParaRPr lang="pl-PL" b="1" dirty="0"/>
                    </a:p>
                  </a:txBody>
                  <a:tcPr>
                    <a:solidFill>
                      <a:schemeClr val="accent1">
                        <a:tint val="40000"/>
                        <a:alpha val="2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Przebudowa drogi powiatowej nr 1252R (Cieplice) gr. pow. - </a:t>
                      </a:r>
                      <a:r>
                        <a:rPr lang="pl-PL" sz="1800" b="1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Mołynie</a:t>
                      </a:r>
                      <a:r>
                        <a:rPr lang="pl-PL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- do drogi powiatowej nr 1254R w km 7+028 - 7+630 i 8+003 - 9+492 wraz z przebudową przepustów w km 7+630 i 8+232 w miejscowości Kolonia Polska, Ożanna</a:t>
                      </a:r>
                      <a:endParaRPr lang="pl-PL" b="1" dirty="0"/>
                    </a:p>
                  </a:txBody>
                  <a:tcPr>
                    <a:solidFill>
                      <a:schemeClr val="accent1">
                        <a:tint val="40000"/>
                        <a:alpha val="2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435 046,74 zł</a:t>
                      </a:r>
                      <a:endParaRPr lang="pl-PL" b="1" dirty="0"/>
                    </a:p>
                  </a:txBody>
                  <a:tcPr>
                    <a:solidFill>
                      <a:schemeClr val="accent1">
                        <a:tint val="40000"/>
                        <a:alpha val="23000"/>
                      </a:schemeClr>
                    </a:solidFill>
                  </a:tcPr>
                </a:tc>
              </a:tr>
              <a:tr h="341648">
                <a:tc>
                  <a:txBody>
                    <a:bodyPr/>
                    <a:lstStyle/>
                    <a:p>
                      <a:pPr algn="ctr"/>
                      <a:r>
                        <a:rPr lang="pl-PL" b="1" dirty="0" smtClean="0"/>
                        <a:t>6</a:t>
                      </a:r>
                      <a:endParaRPr lang="pl-PL" b="1" dirty="0"/>
                    </a:p>
                  </a:txBody>
                  <a:tcPr>
                    <a:solidFill>
                      <a:schemeClr val="accent1">
                        <a:tint val="40000"/>
                        <a:alpha val="2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Przebudowa mostu na potoku ZŁOTA w </a:t>
                      </a:r>
                      <a:r>
                        <a:rPr lang="pl-PL" sz="1800" b="1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Ożannie</a:t>
                      </a:r>
                      <a:endParaRPr lang="pl-PL" b="1" dirty="0"/>
                    </a:p>
                  </a:txBody>
                  <a:tcPr>
                    <a:solidFill>
                      <a:schemeClr val="accent1">
                        <a:tint val="40000"/>
                        <a:alpha val="2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22 900,00 zł</a:t>
                      </a:r>
                      <a:endParaRPr lang="pl-PL" b="1" dirty="0"/>
                    </a:p>
                  </a:txBody>
                  <a:tcPr>
                    <a:solidFill>
                      <a:schemeClr val="accent1">
                        <a:tint val="40000"/>
                        <a:alpha val="23000"/>
                      </a:schemeClr>
                    </a:solidFill>
                  </a:tcPr>
                </a:tc>
              </a:tr>
              <a:tr h="341648">
                <a:tc>
                  <a:txBody>
                    <a:bodyPr/>
                    <a:lstStyle/>
                    <a:p>
                      <a:pPr algn="ctr"/>
                      <a:r>
                        <a:rPr lang="pl-PL" b="1" dirty="0" smtClean="0"/>
                        <a:t>7</a:t>
                      </a:r>
                      <a:endParaRPr lang="pl-PL" b="1" dirty="0"/>
                    </a:p>
                  </a:txBody>
                  <a:tcPr>
                    <a:solidFill>
                      <a:schemeClr val="accent1">
                        <a:tint val="40000"/>
                        <a:alpha val="2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Przebudowa dróg i placów gminnych</a:t>
                      </a:r>
                      <a:endParaRPr lang="pl-PL" b="1" dirty="0"/>
                    </a:p>
                  </a:txBody>
                  <a:tcPr>
                    <a:solidFill>
                      <a:schemeClr val="accent1">
                        <a:tint val="40000"/>
                        <a:alpha val="2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515 775,77 zł </a:t>
                      </a:r>
                      <a:endParaRPr lang="pl-PL" b="1" dirty="0"/>
                    </a:p>
                  </a:txBody>
                  <a:tcPr>
                    <a:solidFill>
                      <a:schemeClr val="accent1">
                        <a:tint val="40000"/>
                        <a:alpha val="23000"/>
                      </a:schemeClr>
                    </a:solidFill>
                  </a:tcPr>
                </a:tc>
              </a:tr>
              <a:tr h="341648">
                <a:tc>
                  <a:txBody>
                    <a:bodyPr/>
                    <a:lstStyle/>
                    <a:p>
                      <a:pPr algn="ctr"/>
                      <a:r>
                        <a:rPr lang="pl-PL" b="1" dirty="0" smtClean="0"/>
                        <a:t>8</a:t>
                      </a:r>
                      <a:endParaRPr lang="pl-PL" b="1" dirty="0"/>
                    </a:p>
                  </a:txBody>
                  <a:tcPr>
                    <a:solidFill>
                      <a:schemeClr val="accent1">
                        <a:tint val="40000"/>
                        <a:alpha val="2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Zakup przystanków autobusowych</a:t>
                      </a:r>
                      <a:endParaRPr lang="pl-PL" b="1" dirty="0"/>
                    </a:p>
                  </a:txBody>
                  <a:tcPr>
                    <a:solidFill>
                      <a:schemeClr val="accent1">
                        <a:tint val="40000"/>
                        <a:alpha val="2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5 928,60 zł </a:t>
                      </a:r>
                      <a:endParaRPr lang="pl-PL" b="1" dirty="0"/>
                    </a:p>
                  </a:txBody>
                  <a:tcPr>
                    <a:solidFill>
                      <a:schemeClr val="accent1">
                        <a:tint val="40000"/>
                        <a:alpha val="23000"/>
                      </a:schemeClr>
                    </a:solidFill>
                  </a:tcPr>
                </a:tc>
              </a:tr>
              <a:tr h="597885">
                <a:tc>
                  <a:txBody>
                    <a:bodyPr/>
                    <a:lstStyle/>
                    <a:p>
                      <a:pPr algn="ctr"/>
                      <a:r>
                        <a:rPr lang="pl-PL" b="1" dirty="0" smtClean="0"/>
                        <a:t>9</a:t>
                      </a:r>
                      <a:endParaRPr lang="pl-PL" b="1" dirty="0"/>
                    </a:p>
                  </a:txBody>
                  <a:tcPr>
                    <a:solidFill>
                      <a:schemeClr val="accent1">
                        <a:tint val="40000"/>
                        <a:alpha val="2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Przebudowa drogi dz. nr </a:t>
                      </a:r>
                      <a:r>
                        <a:rPr lang="pl-PL" sz="1800" b="1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ewid</a:t>
                      </a:r>
                      <a:r>
                        <a:rPr lang="pl-PL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 1857, 1955, 2064 - ciąg dróg w km 0+000 - 0+143,5; 0+151,5-0+260,5 0+261,5-474,5; 0+475,5-835,5 0+836,5-0+888,5; 0+889,5-0+900 w miejscowości Kuryłówka</a:t>
                      </a:r>
                      <a:endParaRPr lang="pl-PL" b="1" dirty="0"/>
                    </a:p>
                  </a:txBody>
                  <a:tcPr>
                    <a:solidFill>
                      <a:schemeClr val="accent1">
                        <a:tint val="40000"/>
                        <a:alpha val="2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218 713,68 zł</a:t>
                      </a:r>
                      <a:endParaRPr lang="pl-PL" b="1" dirty="0"/>
                    </a:p>
                  </a:txBody>
                  <a:tcPr>
                    <a:solidFill>
                      <a:schemeClr val="accent1">
                        <a:tint val="40000"/>
                        <a:alpha val="23000"/>
                      </a:schemeClr>
                    </a:solidFill>
                  </a:tcPr>
                </a:tc>
              </a:tr>
              <a:tr h="597885">
                <a:tc>
                  <a:txBody>
                    <a:bodyPr/>
                    <a:lstStyle/>
                    <a:p>
                      <a:pPr algn="ctr"/>
                      <a:r>
                        <a:rPr lang="pl-PL" b="1" dirty="0" smtClean="0"/>
                        <a:t>10</a:t>
                      </a:r>
                      <a:endParaRPr lang="pl-PL" b="1" dirty="0"/>
                    </a:p>
                  </a:txBody>
                  <a:tcPr>
                    <a:solidFill>
                      <a:schemeClr val="accent1">
                        <a:tint val="40000"/>
                        <a:alpha val="2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Przebudowa drogi dz. nr </a:t>
                      </a:r>
                      <a:r>
                        <a:rPr lang="pl-PL" sz="1800" b="1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ewid</a:t>
                      </a:r>
                      <a:r>
                        <a:rPr lang="pl-PL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 114,115 - ciąg dróg w km 0+000-0+450 w miejscowości Ożanna oraz Przebudowa drogi dz. nr </a:t>
                      </a:r>
                      <a:r>
                        <a:rPr lang="pl-PL" sz="1800" b="1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ewid</a:t>
                      </a:r>
                      <a:r>
                        <a:rPr lang="pl-PL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 1261 w km 0+000-0+360 w miejscowości Kuryłówka</a:t>
                      </a:r>
                      <a:endParaRPr lang="pl-PL" b="1" dirty="0"/>
                    </a:p>
                  </a:txBody>
                  <a:tcPr>
                    <a:solidFill>
                      <a:schemeClr val="accent1">
                        <a:tint val="40000"/>
                        <a:alpha val="2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235 154,37 zł</a:t>
                      </a:r>
                      <a:endParaRPr lang="pl-PL" b="1" dirty="0"/>
                    </a:p>
                  </a:txBody>
                  <a:tcPr>
                    <a:solidFill>
                      <a:schemeClr val="accent1">
                        <a:tint val="40000"/>
                        <a:alpha val="23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40347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2000"/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-17048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pl-PL" sz="4800" dirty="0" smtClean="0">
                <a:latin typeface="Arial Rounded MT Bold" panose="020F0704030504030204" pitchFamily="34" charset="0"/>
              </a:rPr>
              <a:t>Zrealizowane inwestycje</a:t>
            </a:r>
            <a:endParaRPr lang="pl-PL" sz="4800" dirty="0">
              <a:latin typeface="Arial Rounded MT Bold" panose="020F0704030504030204" pitchFamily="34" charset="0"/>
            </a:endParaRPr>
          </a:p>
        </p:txBody>
      </p:sp>
      <p:graphicFrame>
        <p:nvGraphicFramePr>
          <p:cNvPr id="5" name="Symbol zastępczy zawartości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04059506"/>
              </p:ext>
            </p:extLst>
          </p:nvPr>
        </p:nvGraphicFramePr>
        <p:xfrm>
          <a:off x="0" y="1108635"/>
          <a:ext cx="12192000" cy="57493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7939"/>
                <a:gridCol w="9515959"/>
                <a:gridCol w="2118102"/>
              </a:tblGrid>
              <a:tr h="424722"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>
                          <a:solidFill>
                            <a:schemeClr val="tx1"/>
                          </a:solidFill>
                        </a:rPr>
                        <a:t>L.p.</a:t>
                      </a:r>
                      <a:endParaRPr lang="pl-PL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2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>
                          <a:solidFill>
                            <a:schemeClr val="tx1"/>
                          </a:solidFill>
                        </a:rPr>
                        <a:t>Nazwa</a:t>
                      </a:r>
                      <a:r>
                        <a:rPr lang="pl-PL" baseline="0" dirty="0" smtClean="0">
                          <a:solidFill>
                            <a:schemeClr val="tx1"/>
                          </a:solidFill>
                        </a:rPr>
                        <a:t> Inwestycji</a:t>
                      </a:r>
                      <a:endParaRPr lang="pl-PL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2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>
                          <a:solidFill>
                            <a:schemeClr val="tx1"/>
                          </a:solidFill>
                        </a:rPr>
                        <a:t>Koszt</a:t>
                      </a:r>
                      <a:endParaRPr lang="pl-PL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23000"/>
                      </a:schemeClr>
                    </a:solidFill>
                  </a:tcPr>
                </a:tc>
              </a:tr>
              <a:tr h="743265">
                <a:tc>
                  <a:txBody>
                    <a:bodyPr/>
                    <a:lstStyle/>
                    <a:p>
                      <a:pPr algn="ctr"/>
                      <a:r>
                        <a:rPr lang="pl-PL" b="1" dirty="0" smtClean="0"/>
                        <a:t>11</a:t>
                      </a:r>
                      <a:endParaRPr lang="pl-PL" b="1" dirty="0"/>
                    </a:p>
                  </a:txBody>
                  <a:tcPr>
                    <a:solidFill>
                      <a:schemeClr val="accent1">
                        <a:tint val="40000"/>
                        <a:alpha val="2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Przebudowa drogi dz. nr </a:t>
                      </a:r>
                      <a:r>
                        <a:rPr lang="pl-PL" sz="1800" b="1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ewid</a:t>
                      </a:r>
                      <a:r>
                        <a:rPr lang="pl-PL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 350,351,352,353 - ciąg dróg w km 0+000 - 1+010 w miejscowości Dąbrowica oraz Przebudowa drogi dz. nr </a:t>
                      </a:r>
                      <a:r>
                        <a:rPr lang="pl-PL" sz="1800" b="1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ewid</a:t>
                      </a:r>
                      <a:r>
                        <a:rPr lang="pl-PL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 596 w km 0+000 - 1+210 w miejscowości Ożanna</a:t>
                      </a:r>
                      <a:endParaRPr lang="pl-PL" b="1" dirty="0"/>
                    </a:p>
                  </a:txBody>
                  <a:tcPr>
                    <a:solidFill>
                      <a:schemeClr val="accent1">
                        <a:tint val="40000"/>
                        <a:alpha val="2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265 843,78 zł</a:t>
                      </a:r>
                      <a:endParaRPr lang="pl-PL" b="1" dirty="0"/>
                    </a:p>
                  </a:txBody>
                  <a:tcPr>
                    <a:solidFill>
                      <a:schemeClr val="accent1">
                        <a:tint val="40000"/>
                        <a:alpha val="23000"/>
                      </a:schemeClr>
                    </a:solidFill>
                  </a:tcPr>
                </a:tc>
              </a:tr>
              <a:tr h="424722">
                <a:tc>
                  <a:txBody>
                    <a:bodyPr/>
                    <a:lstStyle/>
                    <a:p>
                      <a:pPr algn="ctr"/>
                      <a:r>
                        <a:rPr lang="pl-PL" b="1" dirty="0" smtClean="0"/>
                        <a:t>12</a:t>
                      </a:r>
                      <a:endParaRPr lang="pl-PL" b="1" dirty="0"/>
                    </a:p>
                  </a:txBody>
                  <a:tcPr>
                    <a:solidFill>
                      <a:schemeClr val="accent1">
                        <a:tint val="40000"/>
                        <a:alpha val="2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Rewitalizacja terenów zdegradowanych w Gminie Kuryłówka (Ożanna, Dąbrowica, Kolonia Polska)</a:t>
                      </a:r>
                      <a:endParaRPr lang="pl-PL" b="1" dirty="0"/>
                    </a:p>
                  </a:txBody>
                  <a:tcPr>
                    <a:solidFill>
                      <a:schemeClr val="accent1">
                        <a:tint val="40000"/>
                        <a:alpha val="2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106 864,00 zł</a:t>
                      </a:r>
                      <a:endParaRPr lang="pl-PL" b="1" dirty="0"/>
                    </a:p>
                  </a:txBody>
                  <a:tcPr>
                    <a:solidFill>
                      <a:schemeClr val="accent1">
                        <a:tint val="40000"/>
                        <a:alpha val="23000"/>
                      </a:schemeClr>
                    </a:solidFill>
                  </a:tcPr>
                </a:tc>
              </a:tr>
              <a:tr h="424722">
                <a:tc>
                  <a:txBody>
                    <a:bodyPr/>
                    <a:lstStyle/>
                    <a:p>
                      <a:pPr algn="ctr"/>
                      <a:r>
                        <a:rPr lang="pl-PL" b="1" dirty="0" smtClean="0"/>
                        <a:t>13</a:t>
                      </a:r>
                      <a:endParaRPr lang="pl-PL" b="1" dirty="0"/>
                    </a:p>
                  </a:txBody>
                  <a:tcPr>
                    <a:solidFill>
                      <a:schemeClr val="accent1">
                        <a:tint val="40000"/>
                        <a:alpha val="2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Urząd Gminy - Środki trwałe</a:t>
                      </a:r>
                      <a:endParaRPr lang="pl-PL" b="1" dirty="0"/>
                    </a:p>
                  </a:txBody>
                  <a:tcPr>
                    <a:solidFill>
                      <a:schemeClr val="accent1">
                        <a:tint val="40000"/>
                        <a:alpha val="2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48 096,84 zł</a:t>
                      </a:r>
                      <a:endParaRPr lang="pl-PL" b="1" dirty="0"/>
                    </a:p>
                  </a:txBody>
                  <a:tcPr>
                    <a:solidFill>
                      <a:schemeClr val="accent1">
                        <a:tint val="40000"/>
                        <a:alpha val="23000"/>
                      </a:schemeClr>
                    </a:solidFill>
                  </a:tcPr>
                </a:tc>
              </a:tr>
              <a:tr h="449639">
                <a:tc>
                  <a:txBody>
                    <a:bodyPr/>
                    <a:lstStyle/>
                    <a:p>
                      <a:pPr algn="ctr"/>
                      <a:r>
                        <a:rPr lang="pl-PL" b="1" dirty="0" smtClean="0"/>
                        <a:t>14</a:t>
                      </a:r>
                      <a:endParaRPr lang="pl-PL" b="1" dirty="0"/>
                    </a:p>
                  </a:txBody>
                  <a:tcPr>
                    <a:solidFill>
                      <a:schemeClr val="accent1">
                        <a:tint val="40000"/>
                        <a:alpha val="2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Przebudowa budynku OSP w Kulnie</a:t>
                      </a:r>
                      <a:endParaRPr lang="pl-PL" b="1" dirty="0"/>
                    </a:p>
                  </a:txBody>
                  <a:tcPr>
                    <a:solidFill>
                      <a:schemeClr val="accent1">
                        <a:tint val="40000"/>
                        <a:alpha val="2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216 859,00 zł</a:t>
                      </a:r>
                      <a:endParaRPr lang="pl-PL" b="1" dirty="0"/>
                    </a:p>
                  </a:txBody>
                  <a:tcPr>
                    <a:solidFill>
                      <a:schemeClr val="accent1">
                        <a:tint val="40000"/>
                        <a:alpha val="23000"/>
                      </a:schemeClr>
                    </a:solidFill>
                  </a:tcPr>
                </a:tc>
              </a:tr>
              <a:tr h="476410">
                <a:tc>
                  <a:txBody>
                    <a:bodyPr/>
                    <a:lstStyle/>
                    <a:p>
                      <a:pPr algn="ctr"/>
                      <a:r>
                        <a:rPr lang="pl-PL" b="1" dirty="0" smtClean="0"/>
                        <a:t>15</a:t>
                      </a:r>
                      <a:endParaRPr lang="pl-PL" b="1" dirty="0"/>
                    </a:p>
                  </a:txBody>
                  <a:tcPr>
                    <a:solidFill>
                      <a:schemeClr val="accent1">
                        <a:tint val="40000"/>
                        <a:alpha val="2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Budowa wiaty dożynkowej przy remizie OSP w Kuryłówce</a:t>
                      </a:r>
                      <a:endParaRPr lang="pl-PL" b="1" dirty="0"/>
                    </a:p>
                  </a:txBody>
                  <a:tcPr>
                    <a:solidFill>
                      <a:schemeClr val="accent1">
                        <a:tint val="40000"/>
                        <a:alpha val="2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34 305,00 zł</a:t>
                      </a:r>
                      <a:endParaRPr lang="pl-PL" b="1" dirty="0"/>
                    </a:p>
                  </a:txBody>
                  <a:tcPr>
                    <a:solidFill>
                      <a:schemeClr val="accent1">
                        <a:tint val="40000"/>
                        <a:alpha val="23000"/>
                      </a:schemeClr>
                    </a:solidFill>
                  </a:tcPr>
                </a:tc>
              </a:tr>
              <a:tr h="424722">
                <a:tc>
                  <a:txBody>
                    <a:bodyPr/>
                    <a:lstStyle/>
                    <a:p>
                      <a:pPr algn="ctr"/>
                      <a:r>
                        <a:rPr lang="pl-PL" b="1" dirty="0" smtClean="0"/>
                        <a:t>16</a:t>
                      </a:r>
                      <a:endParaRPr lang="pl-PL" b="1" dirty="0"/>
                    </a:p>
                  </a:txBody>
                  <a:tcPr>
                    <a:solidFill>
                      <a:schemeClr val="accent1">
                        <a:tint val="40000"/>
                        <a:alpha val="2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Projekt "Leśne przedszkole" - środki trwałe</a:t>
                      </a:r>
                      <a:endParaRPr lang="pl-PL" b="1" dirty="0"/>
                    </a:p>
                  </a:txBody>
                  <a:tcPr>
                    <a:solidFill>
                      <a:schemeClr val="accent1">
                        <a:tint val="40000"/>
                        <a:alpha val="2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9 990,00 zł</a:t>
                      </a:r>
                      <a:endParaRPr lang="pl-PL" b="1" dirty="0"/>
                    </a:p>
                  </a:txBody>
                  <a:tcPr>
                    <a:solidFill>
                      <a:schemeClr val="accent1">
                        <a:tint val="40000"/>
                        <a:alpha val="23000"/>
                      </a:schemeClr>
                    </a:solidFill>
                  </a:tcPr>
                </a:tc>
              </a:tr>
              <a:tr h="424722">
                <a:tc>
                  <a:txBody>
                    <a:bodyPr/>
                    <a:lstStyle/>
                    <a:p>
                      <a:pPr algn="ctr"/>
                      <a:r>
                        <a:rPr lang="pl-PL" b="1" dirty="0" smtClean="0"/>
                        <a:t>17</a:t>
                      </a:r>
                      <a:endParaRPr lang="pl-PL" b="1" dirty="0"/>
                    </a:p>
                  </a:txBody>
                  <a:tcPr>
                    <a:solidFill>
                      <a:schemeClr val="accent1">
                        <a:tint val="40000"/>
                        <a:alpha val="2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Budowa oświetlenia ulicznego oraz monitoring</a:t>
                      </a:r>
                      <a:endParaRPr lang="pl-PL" b="1" dirty="0"/>
                    </a:p>
                  </a:txBody>
                  <a:tcPr>
                    <a:solidFill>
                      <a:schemeClr val="accent1">
                        <a:tint val="40000"/>
                        <a:alpha val="2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51 365,00 zł </a:t>
                      </a:r>
                      <a:endParaRPr lang="pl-PL" b="1" dirty="0"/>
                    </a:p>
                  </a:txBody>
                  <a:tcPr>
                    <a:solidFill>
                      <a:schemeClr val="accent1">
                        <a:tint val="40000"/>
                        <a:alpha val="23000"/>
                      </a:schemeClr>
                    </a:solidFill>
                  </a:tcPr>
                </a:tc>
              </a:tr>
              <a:tr h="424722">
                <a:tc>
                  <a:txBody>
                    <a:bodyPr/>
                    <a:lstStyle/>
                    <a:p>
                      <a:pPr algn="ctr"/>
                      <a:r>
                        <a:rPr lang="pl-PL" b="1" dirty="0" smtClean="0"/>
                        <a:t>18</a:t>
                      </a:r>
                      <a:endParaRPr lang="pl-PL" b="1" dirty="0"/>
                    </a:p>
                  </a:txBody>
                  <a:tcPr>
                    <a:solidFill>
                      <a:schemeClr val="accent1">
                        <a:tint val="40000"/>
                        <a:alpha val="2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Budowa WDK w Wólce Łamanej - projekt</a:t>
                      </a:r>
                      <a:endParaRPr lang="pl-PL" b="1" dirty="0"/>
                    </a:p>
                  </a:txBody>
                  <a:tcPr>
                    <a:solidFill>
                      <a:schemeClr val="accent1">
                        <a:tint val="40000"/>
                        <a:alpha val="2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44 280,00 zł </a:t>
                      </a:r>
                      <a:endParaRPr lang="pl-PL" b="1" dirty="0"/>
                    </a:p>
                  </a:txBody>
                  <a:tcPr>
                    <a:solidFill>
                      <a:schemeClr val="accent1">
                        <a:tint val="40000"/>
                        <a:alpha val="23000"/>
                      </a:schemeClr>
                    </a:solidFill>
                  </a:tcPr>
                </a:tc>
              </a:tr>
              <a:tr h="464154">
                <a:tc>
                  <a:txBody>
                    <a:bodyPr/>
                    <a:lstStyle/>
                    <a:p>
                      <a:pPr algn="ctr"/>
                      <a:r>
                        <a:rPr lang="pl-PL" b="1" dirty="0" smtClean="0"/>
                        <a:t>19</a:t>
                      </a:r>
                      <a:endParaRPr lang="pl-PL" b="1" dirty="0"/>
                    </a:p>
                  </a:txBody>
                  <a:tcPr>
                    <a:solidFill>
                      <a:schemeClr val="accent1">
                        <a:tint val="40000"/>
                        <a:alpha val="2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Projekt "Świetlice środowiskowe w Gminie Kuryłówka"-środki trwałe</a:t>
                      </a:r>
                      <a:endParaRPr lang="pl-PL" b="1" dirty="0"/>
                    </a:p>
                  </a:txBody>
                  <a:tcPr>
                    <a:solidFill>
                      <a:schemeClr val="accent1">
                        <a:tint val="40000"/>
                        <a:alpha val="2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7 496,00 zł</a:t>
                      </a:r>
                      <a:endParaRPr lang="pl-PL" b="1" dirty="0"/>
                    </a:p>
                  </a:txBody>
                  <a:tcPr>
                    <a:solidFill>
                      <a:schemeClr val="accent1">
                        <a:tint val="40000"/>
                        <a:alpha val="23000"/>
                      </a:schemeClr>
                    </a:solidFill>
                  </a:tcPr>
                </a:tc>
              </a:tr>
              <a:tr h="465874">
                <a:tc>
                  <a:txBody>
                    <a:bodyPr/>
                    <a:lstStyle/>
                    <a:p>
                      <a:pPr algn="ctr"/>
                      <a:r>
                        <a:rPr lang="pl-PL" b="1" dirty="0" smtClean="0"/>
                        <a:t>20</a:t>
                      </a:r>
                      <a:endParaRPr lang="pl-PL" b="1" dirty="0"/>
                    </a:p>
                  </a:txBody>
                  <a:tcPr>
                    <a:solidFill>
                      <a:schemeClr val="accent1">
                        <a:tint val="40000"/>
                        <a:alpha val="2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Budowa obiektów </a:t>
                      </a:r>
                      <a:r>
                        <a:rPr lang="pl-PL" sz="1800" b="1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rekreacyjno</a:t>
                      </a:r>
                      <a:r>
                        <a:rPr lang="pl-PL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- sportowych w Gminie Kuryłówka</a:t>
                      </a:r>
                    </a:p>
                  </a:txBody>
                  <a:tcPr>
                    <a:solidFill>
                      <a:schemeClr val="accent1">
                        <a:tint val="40000"/>
                        <a:alpha val="2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256 607,00 zł</a:t>
                      </a:r>
                      <a:endParaRPr lang="pl-PL" b="1" dirty="0"/>
                    </a:p>
                  </a:txBody>
                  <a:tcPr>
                    <a:solidFill>
                      <a:schemeClr val="accent1">
                        <a:tint val="40000"/>
                        <a:alpha val="23000"/>
                      </a:schemeClr>
                    </a:solidFill>
                  </a:tcPr>
                </a:tc>
              </a:tr>
              <a:tr h="601691">
                <a:tc>
                  <a:txBody>
                    <a:bodyPr/>
                    <a:lstStyle/>
                    <a:p>
                      <a:pPr algn="ctr"/>
                      <a:endParaRPr lang="pl-PL" b="1" dirty="0"/>
                    </a:p>
                  </a:txBody>
                  <a:tcPr>
                    <a:solidFill>
                      <a:schemeClr val="accent1">
                        <a:tint val="40000"/>
                        <a:alpha val="2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2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Razem</a:t>
                      </a:r>
                    </a:p>
                  </a:txBody>
                  <a:tcPr>
                    <a:solidFill>
                      <a:schemeClr val="accent1">
                        <a:tint val="40000"/>
                        <a:alpha val="2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2 859 103,27 zł</a:t>
                      </a:r>
                      <a:endParaRPr lang="pl-PL" sz="2400" b="1" dirty="0"/>
                    </a:p>
                  </a:txBody>
                  <a:tcPr>
                    <a:solidFill>
                      <a:schemeClr val="accent1">
                        <a:tint val="40000"/>
                        <a:alpha val="23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41769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2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77685" y="2675731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pl-PL" sz="6000" b="1" dirty="0" smtClean="0">
                <a:latin typeface="Arial Rounded MT Bold" panose="020F0704030504030204" pitchFamily="34" charset="0"/>
              </a:rPr>
              <a:t>Informacje </a:t>
            </a:r>
            <a:r>
              <a:rPr lang="pl-PL" sz="6000" b="1" dirty="0">
                <a:latin typeface="Arial Rounded MT Bold" panose="020F0704030504030204" pitchFamily="34" charset="0"/>
              </a:rPr>
              <a:t>o stanie mienia komunalnego </a:t>
            </a:r>
            <a:endParaRPr lang="pl-PL" sz="6000" dirty="0">
              <a:latin typeface="Arial Rounded MT Bold" panose="020F0704030504030204" pitchFamily="34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977685" y="6692092"/>
            <a:ext cx="10515600" cy="4351338"/>
          </a:xfrm>
        </p:spPr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44242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5000">
              <a:schemeClr val="accent1">
                <a:lumMod val="5000"/>
                <a:lumOff val="95000"/>
              </a:schemeClr>
            </a:gs>
            <a:gs pos="64000">
              <a:schemeClr val="bg1">
                <a:lumMod val="85000"/>
              </a:schemeClr>
            </a:gs>
            <a:gs pos="79000">
              <a:schemeClr val="bg1">
                <a:lumMod val="85000"/>
              </a:schemeClr>
            </a:gs>
            <a:gs pos="100000">
              <a:schemeClr val="bg1">
                <a:lumMod val="50000"/>
              </a:schemeClr>
            </a:gs>
          </a:gsLst>
          <a:path path="rect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>
                <a:latin typeface="Arial Rounded MT Bold" panose="020F0704030504030204" pitchFamily="34" charset="0"/>
              </a:rPr>
              <a:t>Dane statystyczne dotyczące ilości mieszkańców z uwzględnieniem płci.</a:t>
            </a:r>
            <a:endParaRPr lang="pl-PL" dirty="0">
              <a:latin typeface="Arial Rounded MT Bold" panose="020F0704030504030204" pitchFamily="34" charset="0"/>
            </a:endParaRPr>
          </a:p>
        </p:txBody>
      </p:sp>
      <p:graphicFrame>
        <p:nvGraphicFramePr>
          <p:cNvPr id="16" name="Symbol zastępczy zawartości 1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30397866"/>
              </p:ext>
            </p:extLst>
          </p:nvPr>
        </p:nvGraphicFramePr>
        <p:xfrm>
          <a:off x="633492" y="1690688"/>
          <a:ext cx="10974739" cy="51673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431853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6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-15498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/>
              <a:t/>
            </a:r>
            <a:br>
              <a:rPr lang="pl-PL" dirty="0"/>
            </a:br>
            <a:r>
              <a:rPr lang="pl-PL" b="1" dirty="0">
                <a:latin typeface="Arial Rounded MT Bold" panose="020F0704030504030204" pitchFamily="34" charset="0"/>
              </a:rPr>
              <a:t>Wykaz budynków i budowli będących własnością Gminy Kuryłówka</a:t>
            </a:r>
            <a:endParaRPr lang="pl-PL" dirty="0"/>
          </a:p>
        </p:txBody>
      </p:sp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61628890"/>
              </p:ext>
            </p:extLst>
          </p:nvPr>
        </p:nvGraphicFramePr>
        <p:xfrm>
          <a:off x="0" y="1782299"/>
          <a:ext cx="12192000" cy="49656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0929"/>
                <a:gridCol w="1441342"/>
                <a:gridCol w="5222929"/>
                <a:gridCol w="2712203"/>
                <a:gridCol w="2164597"/>
              </a:tblGrid>
              <a:tr h="507570"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>
                          <a:solidFill>
                            <a:schemeClr val="tx1"/>
                          </a:solidFill>
                        </a:rPr>
                        <a:t>L.p.</a:t>
                      </a:r>
                      <a:endParaRPr lang="pl-PL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dirty="0" smtClean="0">
                          <a:solidFill>
                            <a:schemeClr val="tx1"/>
                          </a:solidFill>
                        </a:rPr>
                        <a:t>Miejscowość</a:t>
                      </a:r>
                      <a:endParaRPr lang="pl-PL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>
                          <a:solidFill>
                            <a:schemeClr val="tx1"/>
                          </a:solidFill>
                        </a:rPr>
                        <a:t>Rodzaj</a:t>
                      </a:r>
                      <a:r>
                        <a:rPr lang="pl-PL" baseline="0" dirty="0" smtClean="0">
                          <a:solidFill>
                            <a:schemeClr val="tx1"/>
                          </a:solidFill>
                        </a:rPr>
                        <a:t> zabudowy</a:t>
                      </a:r>
                      <a:endParaRPr lang="pl-PL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>
                          <a:solidFill>
                            <a:schemeClr val="tx1"/>
                          </a:solidFill>
                        </a:rPr>
                        <a:t>Forma</a:t>
                      </a:r>
                      <a:r>
                        <a:rPr lang="pl-PL" baseline="0" dirty="0" smtClean="0">
                          <a:solidFill>
                            <a:schemeClr val="tx1"/>
                          </a:solidFill>
                        </a:rPr>
                        <a:t> użytkowania</a:t>
                      </a:r>
                      <a:endParaRPr lang="pl-PL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>
                          <a:solidFill>
                            <a:schemeClr val="tx1"/>
                          </a:solidFill>
                        </a:rPr>
                        <a:t>Wartość w</a:t>
                      </a:r>
                      <a:r>
                        <a:rPr lang="pl-PL" baseline="0" dirty="0" smtClean="0">
                          <a:solidFill>
                            <a:schemeClr val="tx1"/>
                          </a:solidFill>
                        </a:rPr>
                        <a:t> zł</a:t>
                      </a:r>
                      <a:endParaRPr lang="pl-PL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</a:tr>
              <a:tr h="507570"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1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 rowSpan="8">
                  <a:txBody>
                    <a:bodyPr/>
                    <a:lstStyle/>
                    <a:p>
                      <a:r>
                        <a:rPr lang="pl-PL" dirty="0" smtClean="0"/>
                        <a:t>Kuryłówka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Budynek Urzędu Gminy Kuryłówka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410 185,53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</a:tr>
              <a:tr h="507570"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2</a:t>
                      </a:r>
                    </a:p>
                    <a:p>
                      <a:pPr algn="ctr"/>
                      <a:r>
                        <a:rPr lang="pl-PL" dirty="0" smtClean="0"/>
                        <a:t>3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GOK;</a:t>
                      </a:r>
                    </a:p>
                    <a:p>
                      <a:r>
                        <a:rPr lang="pl-PL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Garaż z archiwum;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Umowa</a:t>
                      </a:r>
                      <a:r>
                        <a:rPr lang="pl-PL" sz="18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pl-PL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użyczenia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284 086,08</a:t>
                      </a:r>
                    </a:p>
                    <a:p>
                      <a:r>
                        <a:rPr lang="pl-PL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30 716,12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</a:tr>
              <a:tr h="507570"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4</a:t>
                      </a:r>
                    </a:p>
                    <a:p>
                      <a:pPr algn="ctr"/>
                      <a:r>
                        <a:rPr lang="pl-PL" dirty="0" smtClean="0"/>
                        <a:t>5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Budynek gosp. GOK-u;</a:t>
                      </a:r>
                    </a:p>
                    <a:p>
                      <a:r>
                        <a:rPr lang="pl-PL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Ogrodzenie Urzędu Gminy Kuryłówka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0,00</a:t>
                      </a:r>
                    </a:p>
                    <a:p>
                      <a:r>
                        <a:rPr lang="pl-PL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78 828,20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</a:tr>
              <a:tr h="507570"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6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OSP Kuryłówka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Umowa użyczenia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430 560,06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</a:tr>
              <a:tr h="507570"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7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Estrada „Grzybek”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0,00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</a:tr>
              <a:tr h="507570"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8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Budynek socjalny na stadionie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204 439,61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</a:tr>
              <a:tr h="507570"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9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Zespół Szkół w Kuryłówce (budynek, plac zabaw, orlik, place i drogi)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Trwały</a:t>
                      </a:r>
                      <a:r>
                        <a:rPr lang="pl-PL" baseline="0" dirty="0" smtClean="0"/>
                        <a:t> zarząd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4 500 319,43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</a:tr>
              <a:tr h="507570"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10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Gminny Ośrodek Pomocy Społecznej w Kuryłówce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Trwały zarząd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379 790,74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12237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6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-15498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/>
              <a:t/>
            </a:r>
            <a:br>
              <a:rPr lang="pl-PL" dirty="0"/>
            </a:br>
            <a:r>
              <a:rPr lang="pl-PL" b="1" dirty="0">
                <a:latin typeface="Arial Rounded MT Bold" panose="020F0704030504030204" pitchFamily="34" charset="0"/>
              </a:rPr>
              <a:t>Wykaz budynków i budowli będących własnością Gminy Kuryłówka</a:t>
            </a:r>
            <a:endParaRPr lang="pl-PL" dirty="0"/>
          </a:p>
        </p:txBody>
      </p:sp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62024401"/>
              </p:ext>
            </p:extLst>
          </p:nvPr>
        </p:nvGraphicFramePr>
        <p:xfrm>
          <a:off x="0" y="1782299"/>
          <a:ext cx="12192000" cy="48331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0929"/>
                <a:gridCol w="1441342"/>
                <a:gridCol w="5222929"/>
                <a:gridCol w="2712203"/>
                <a:gridCol w="2164597"/>
              </a:tblGrid>
              <a:tr h="507570"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>
                          <a:solidFill>
                            <a:schemeClr val="tx1"/>
                          </a:solidFill>
                        </a:rPr>
                        <a:t>L.p.</a:t>
                      </a:r>
                      <a:endParaRPr lang="pl-PL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dirty="0" smtClean="0">
                          <a:solidFill>
                            <a:schemeClr val="tx1"/>
                          </a:solidFill>
                        </a:rPr>
                        <a:t>Miejscowość</a:t>
                      </a:r>
                      <a:endParaRPr lang="pl-PL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>
                          <a:solidFill>
                            <a:schemeClr val="tx1"/>
                          </a:solidFill>
                        </a:rPr>
                        <a:t>Rodzaj</a:t>
                      </a:r>
                      <a:r>
                        <a:rPr lang="pl-PL" baseline="0" dirty="0" smtClean="0">
                          <a:solidFill>
                            <a:schemeClr val="tx1"/>
                          </a:solidFill>
                        </a:rPr>
                        <a:t> zabudowy</a:t>
                      </a:r>
                      <a:endParaRPr lang="pl-PL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>
                          <a:solidFill>
                            <a:schemeClr val="tx1"/>
                          </a:solidFill>
                        </a:rPr>
                        <a:t>Forma</a:t>
                      </a:r>
                      <a:r>
                        <a:rPr lang="pl-PL" baseline="0" dirty="0" smtClean="0">
                          <a:solidFill>
                            <a:schemeClr val="tx1"/>
                          </a:solidFill>
                        </a:rPr>
                        <a:t> użytkowania</a:t>
                      </a:r>
                      <a:endParaRPr lang="pl-PL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>
                          <a:solidFill>
                            <a:schemeClr val="tx1"/>
                          </a:solidFill>
                        </a:rPr>
                        <a:t>Wartość w</a:t>
                      </a:r>
                      <a:r>
                        <a:rPr lang="pl-PL" baseline="0" dirty="0" smtClean="0">
                          <a:solidFill>
                            <a:schemeClr val="tx1"/>
                          </a:solidFill>
                        </a:rPr>
                        <a:t> zł</a:t>
                      </a:r>
                      <a:endParaRPr lang="pl-PL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</a:tr>
              <a:tr h="507570"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11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 rowSpan="8">
                  <a:txBody>
                    <a:bodyPr/>
                    <a:lstStyle/>
                    <a:p>
                      <a:r>
                        <a:rPr lang="pl-PL" dirty="0" smtClean="0"/>
                        <a:t>Kuryłówka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Przystanek autobusowy PKS Kuryłówka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22 800,94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</a:tr>
              <a:tr h="507570"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12</a:t>
                      </a:r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Wiata przystankowa PKS – 3 szt.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9 543,53</a:t>
                      </a:r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</a:tr>
              <a:tr h="507570"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13</a:t>
                      </a:r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Budynek Urzędu Gminy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139 347,72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</a:tr>
              <a:tr h="507570"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14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Budynek gospodarczo-garażowy (przy byłym Posterunku Policji)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19 895,23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</a:tr>
              <a:tr h="507570"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15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Droga gminna – „Ruski Koniec”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119 850,11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</a:tr>
              <a:tr h="507570"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16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Droga Ożanna – Tarnawiec</a:t>
                      </a:r>
                    </a:p>
                    <a:p>
                      <a:r>
                        <a:rPr lang="pl-PL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Kuryłówka - Ożanna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378 237,20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</a:tr>
              <a:tr h="507570"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17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Kładka nad rzeką Złota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31 388,80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</a:tr>
              <a:tr h="507570"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18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Oświetlenie I, II, III etap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50 763,50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19451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6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-15498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/>
              <a:t/>
            </a:r>
            <a:br>
              <a:rPr lang="pl-PL" dirty="0"/>
            </a:br>
            <a:r>
              <a:rPr lang="pl-PL" b="1" dirty="0">
                <a:latin typeface="Arial Rounded MT Bold" panose="020F0704030504030204" pitchFamily="34" charset="0"/>
              </a:rPr>
              <a:t>Wykaz budynków i budowli będących własnością Gminy Kuryłówka</a:t>
            </a:r>
            <a:endParaRPr lang="pl-PL" dirty="0"/>
          </a:p>
        </p:txBody>
      </p:sp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34053222"/>
              </p:ext>
            </p:extLst>
          </p:nvPr>
        </p:nvGraphicFramePr>
        <p:xfrm>
          <a:off x="0" y="1782299"/>
          <a:ext cx="12192000" cy="52082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0929"/>
                <a:gridCol w="1441342"/>
                <a:gridCol w="5222929"/>
                <a:gridCol w="2712203"/>
                <a:gridCol w="2164597"/>
              </a:tblGrid>
              <a:tr h="507570"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>
                          <a:solidFill>
                            <a:schemeClr val="tx1"/>
                          </a:solidFill>
                        </a:rPr>
                        <a:t>L.p.</a:t>
                      </a:r>
                      <a:endParaRPr lang="pl-PL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dirty="0" smtClean="0">
                          <a:solidFill>
                            <a:schemeClr val="tx1"/>
                          </a:solidFill>
                        </a:rPr>
                        <a:t>Miejscowość</a:t>
                      </a:r>
                      <a:endParaRPr lang="pl-PL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>
                          <a:solidFill>
                            <a:schemeClr val="tx1"/>
                          </a:solidFill>
                        </a:rPr>
                        <a:t>Rodzaj</a:t>
                      </a:r>
                      <a:r>
                        <a:rPr lang="pl-PL" baseline="0" dirty="0" smtClean="0">
                          <a:solidFill>
                            <a:schemeClr val="tx1"/>
                          </a:solidFill>
                        </a:rPr>
                        <a:t> zabudowy</a:t>
                      </a:r>
                      <a:endParaRPr lang="pl-PL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>
                          <a:solidFill>
                            <a:schemeClr val="tx1"/>
                          </a:solidFill>
                        </a:rPr>
                        <a:t>Forma</a:t>
                      </a:r>
                      <a:r>
                        <a:rPr lang="pl-PL" baseline="0" dirty="0" smtClean="0">
                          <a:solidFill>
                            <a:schemeClr val="tx1"/>
                          </a:solidFill>
                        </a:rPr>
                        <a:t> użytkowania</a:t>
                      </a:r>
                      <a:endParaRPr lang="pl-PL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>
                          <a:solidFill>
                            <a:schemeClr val="tx1"/>
                          </a:solidFill>
                        </a:rPr>
                        <a:t>Wartość w</a:t>
                      </a:r>
                      <a:r>
                        <a:rPr lang="pl-PL" baseline="0" dirty="0" smtClean="0">
                          <a:solidFill>
                            <a:schemeClr val="tx1"/>
                          </a:solidFill>
                        </a:rPr>
                        <a:t> zł</a:t>
                      </a:r>
                      <a:endParaRPr lang="pl-PL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</a:tr>
              <a:tr h="507570"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19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 rowSpan="8">
                  <a:txBody>
                    <a:bodyPr/>
                    <a:lstStyle/>
                    <a:p>
                      <a:r>
                        <a:rPr lang="pl-PL" dirty="0" smtClean="0"/>
                        <a:t>Kuryłówka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Szlak turystyczny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129 027,39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</a:tr>
              <a:tr h="507570"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20</a:t>
                      </a:r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Stadion LKS ZŁOTSAN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719 714,86</a:t>
                      </a:r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</a:tr>
              <a:tr h="507570"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21</a:t>
                      </a:r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Plac zabaw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26 775,56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</a:tr>
              <a:tr h="507570"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22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Oświetlenie drogi nr 680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4 081,13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</a:tr>
              <a:tr h="507570"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23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Oświetlenie drogi nr 1833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3 249,90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</a:tr>
              <a:tr h="507570"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24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Oświetlenie drogi nr 1546 i 731 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5 209,66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</a:tr>
              <a:tr h="507570"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25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Drogi gminne nr 1237, 680 i 787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32 157,61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</a:tr>
              <a:tr h="507570"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26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Droga gminna nr 104604R, chodniki i zatoki postojowe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592 048,32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</a:tr>
              <a:tr h="507570"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27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Droga nr 1621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94 738,56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55533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6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-15498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/>
              <a:t/>
            </a:r>
            <a:br>
              <a:rPr lang="pl-PL" dirty="0"/>
            </a:br>
            <a:r>
              <a:rPr lang="pl-PL" b="1" dirty="0">
                <a:latin typeface="Arial Rounded MT Bold" panose="020F0704030504030204" pitchFamily="34" charset="0"/>
              </a:rPr>
              <a:t>Wykaz budynków i budowli będących własnością Gminy Kuryłówka</a:t>
            </a:r>
            <a:endParaRPr lang="pl-PL" dirty="0"/>
          </a:p>
        </p:txBody>
      </p:sp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01379421"/>
              </p:ext>
            </p:extLst>
          </p:nvPr>
        </p:nvGraphicFramePr>
        <p:xfrm>
          <a:off x="0" y="1748593"/>
          <a:ext cx="12192000" cy="51326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0929"/>
                <a:gridCol w="1441342"/>
                <a:gridCol w="5222929"/>
                <a:gridCol w="2712203"/>
                <a:gridCol w="2164597"/>
              </a:tblGrid>
              <a:tr h="507570"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>
                          <a:solidFill>
                            <a:schemeClr val="tx1"/>
                          </a:solidFill>
                        </a:rPr>
                        <a:t>L.p.</a:t>
                      </a:r>
                      <a:endParaRPr lang="pl-PL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dirty="0" smtClean="0">
                          <a:solidFill>
                            <a:schemeClr val="tx1"/>
                          </a:solidFill>
                        </a:rPr>
                        <a:t>Miejscowość</a:t>
                      </a:r>
                      <a:endParaRPr lang="pl-PL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>
                          <a:solidFill>
                            <a:schemeClr val="tx1"/>
                          </a:solidFill>
                        </a:rPr>
                        <a:t>Rodzaj</a:t>
                      </a:r>
                      <a:r>
                        <a:rPr lang="pl-PL" baseline="0" dirty="0" smtClean="0">
                          <a:solidFill>
                            <a:schemeClr val="tx1"/>
                          </a:solidFill>
                        </a:rPr>
                        <a:t> zabudowy</a:t>
                      </a:r>
                      <a:endParaRPr lang="pl-PL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>
                          <a:solidFill>
                            <a:schemeClr val="tx1"/>
                          </a:solidFill>
                        </a:rPr>
                        <a:t>Forma</a:t>
                      </a:r>
                      <a:r>
                        <a:rPr lang="pl-PL" baseline="0" dirty="0" smtClean="0">
                          <a:solidFill>
                            <a:schemeClr val="tx1"/>
                          </a:solidFill>
                        </a:rPr>
                        <a:t> użytkowania</a:t>
                      </a:r>
                      <a:endParaRPr lang="pl-PL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>
                          <a:solidFill>
                            <a:schemeClr val="tx1"/>
                          </a:solidFill>
                        </a:rPr>
                        <a:t>Wartość w</a:t>
                      </a:r>
                      <a:r>
                        <a:rPr lang="pl-PL" baseline="0" dirty="0" smtClean="0">
                          <a:solidFill>
                            <a:schemeClr val="tx1"/>
                          </a:solidFill>
                        </a:rPr>
                        <a:t> zł</a:t>
                      </a:r>
                      <a:endParaRPr lang="pl-PL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</a:tr>
              <a:tr h="507570"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28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r>
                        <a:rPr lang="pl-PL" dirty="0" smtClean="0"/>
                        <a:t>Kuryłówka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Utwardzenie placu działki nr 1835/1 (plac obok Urzędu Gminy Kuryłówka)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38 200,00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</a:tr>
              <a:tr h="507570"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29</a:t>
                      </a:r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Wiata dożynkowa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34 090,59</a:t>
                      </a:r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</a:tr>
              <a:tr h="507570"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30</a:t>
                      </a:r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Pomnik – upamiętnienie bitwy pod Kuryłówka </a:t>
                      </a:r>
                      <a:r>
                        <a:rPr lang="pl-PL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 </a:t>
                      </a:r>
                      <a:r>
                        <a:rPr lang="pl-PL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dniu 06.05.1945r.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80 206,23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</a:tr>
              <a:tr h="441315"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31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 rowSpan="5">
                  <a:txBody>
                    <a:bodyPr/>
                    <a:lstStyle/>
                    <a:p>
                      <a:r>
                        <a:rPr lang="pl-PL" dirty="0" smtClean="0"/>
                        <a:t>Kulno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OSP Kulno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Umowa użyczenia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2 497,34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</a:tr>
              <a:tr h="507570"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32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Budynek mieszkalny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Umowa najmu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11 636,74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</a:tr>
              <a:tr h="507570"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33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Budynek byłej Szkoły Podstawowej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65 149,14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</a:tr>
              <a:tr h="507570"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34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Wiata przystankowa PKS – 2 szt.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6 357,79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</a:tr>
              <a:tr h="507570"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35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Droga Kulno – Brzyska Wola (droga pożarowa)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229 061,00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</a:tr>
              <a:tr h="332053"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36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Utwardzony plac na działce nr 741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44 816,55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71574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6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-15498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/>
              <a:t/>
            </a:r>
            <a:br>
              <a:rPr lang="pl-PL" dirty="0"/>
            </a:br>
            <a:r>
              <a:rPr lang="pl-PL" b="1" dirty="0">
                <a:latin typeface="Arial Rounded MT Bold" panose="020F0704030504030204" pitchFamily="34" charset="0"/>
              </a:rPr>
              <a:t>Wykaz budynków i budowli będących własnością Gminy Kuryłówka</a:t>
            </a:r>
            <a:endParaRPr lang="pl-PL" dirty="0"/>
          </a:p>
        </p:txBody>
      </p:sp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67431097"/>
              </p:ext>
            </p:extLst>
          </p:nvPr>
        </p:nvGraphicFramePr>
        <p:xfrm>
          <a:off x="0" y="1748593"/>
          <a:ext cx="12192000" cy="52101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0929"/>
                <a:gridCol w="1441342"/>
                <a:gridCol w="5222929"/>
                <a:gridCol w="2712203"/>
                <a:gridCol w="2164597"/>
              </a:tblGrid>
              <a:tr h="479308"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>
                          <a:solidFill>
                            <a:schemeClr val="tx1"/>
                          </a:solidFill>
                        </a:rPr>
                        <a:t>L.p.</a:t>
                      </a:r>
                      <a:endParaRPr lang="pl-PL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dirty="0" smtClean="0">
                          <a:solidFill>
                            <a:schemeClr val="tx1"/>
                          </a:solidFill>
                        </a:rPr>
                        <a:t>Miejscowość</a:t>
                      </a:r>
                      <a:endParaRPr lang="pl-PL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>
                          <a:solidFill>
                            <a:schemeClr val="tx1"/>
                          </a:solidFill>
                        </a:rPr>
                        <a:t>Rodzaj</a:t>
                      </a:r>
                      <a:r>
                        <a:rPr lang="pl-PL" baseline="0" dirty="0" smtClean="0">
                          <a:solidFill>
                            <a:schemeClr val="tx1"/>
                          </a:solidFill>
                        </a:rPr>
                        <a:t> zabudowy</a:t>
                      </a:r>
                      <a:endParaRPr lang="pl-PL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>
                          <a:solidFill>
                            <a:schemeClr val="tx1"/>
                          </a:solidFill>
                        </a:rPr>
                        <a:t>Forma</a:t>
                      </a:r>
                      <a:r>
                        <a:rPr lang="pl-PL" baseline="0" dirty="0" smtClean="0">
                          <a:solidFill>
                            <a:schemeClr val="tx1"/>
                          </a:solidFill>
                        </a:rPr>
                        <a:t> użytkowania</a:t>
                      </a:r>
                      <a:endParaRPr lang="pl-PL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>
                          <a:solidFill>
                            <a:schemeClr val="tx1"/>
                          </a:solidFill>
                        </a:rPr>
                        <a:t>Wartość w</a:t>
                      </a:r>
                      <a:r>
                        <a:rPr lang="pl-PL" baseline="0" dirty="0" smtClean="0">
                          <a:solidFill>
                            <a:schemeClr val="tx1"/>
                          </a:solidFill>
                        </a:rPr>
                        <a:t> zł</a:t>
                      </a:r>
                      <a:endParaRPr lang="pl-PL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</a:tr>
              <a:tr h="479308"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37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Kulno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Plac zabaw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37 144,50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</a:tr>
              <a:tr h="479308"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38</a:t>
                      </a:r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 rowSpan="6">
                  <a:txBody>
                    <a:bodyPr/>
                    <a:lstStyle/>
                    <a:p>
                      <a:r>
                        <a:rPr lang="pl-PL" dirty="0" smtClean="0"/>
                        <a:t>Wólka Łamana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OSP Wólka Łamana (budynek sklepu GS)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Umowa Użyczenia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0,00</a:t>
                      </a:r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</a:tr>
              <a:tr h="525776">
                <a:tc rowSpan="2"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39</a:t>
                      </a:r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Budynek szkoły, bud. gospodarczy i ogrodzenie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0,00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pl-PL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Wiata przystankowa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lang="pl-PL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2 881,95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</a:tr>
              <a:tr h="345394"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40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</a:tr>
              <a:tr h="479308"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41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Plac zabaw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42 670,45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</a:tr>
              <a:tr h="479308"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42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Utwardzony plac na działce nr 243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11 415,00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</a:tr>
              <a:tr h="479308"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43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r>
                        <a:rPr lang="pl-PL" dirty="0" smtClean="0"/>
                        <a:t>Brzyska</a:t>
                      </a:r>
                      <a:r>
                        <a:rPr lang="pl-PL" baseline="0" dirty="0" smtClean="0"/>
                        <a:t> Wola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Biblioteka 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Umowa użyczenia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7 860,40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</a:tr>
              <a:tr h="345394"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44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Wiejski Dom Kultury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582 034,71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</a:tr>
              <a:tr h="345394"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45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OSP Brzyska Wola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Umowa użyczenia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250 396,83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</a:tr>
              <a:tr h="604440"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46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Szkoła Podstawowa w Brzyskiej Woli i Przedszkole (budynek, boisko wielofunkcyjne, plac zabaw)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Trwały zarząd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2 556 661,63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2963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6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-15498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/>
              <a:t/>
            </a:r>
            <a:br>
              <a:rPr lang="pl-PL" dirty="0"/>
            </a:br>
            <a:r>
              <a:rPr lang="pl-PL" b="1" dirty="0">
                <a:latin typeface="Arial Rounded MT Bold" panose="020F0704030504030204" pitchFamily="34" charset="0"/>
              </a:rPr>
              <a:t>Wykaz budynków i budowli będących własnością Gminy Kuryłówka</a:t>
            </a:r>
            <a:endParaRPr lang="pl-PL" dirty="0"/>
          </a:p>
        </p:txBody>
      </p:sp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62651135"/>
              </p:ext>
            </p:extLst>
          </p:nvPr>
        </p:nvGraphicFramePr>
        <p:xfrm>
          <a:off x="0" y="1748593"/>
          <a:ext cx="12192000" cy="51904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0929"/>
                <a:gridCol w="1441342"/>
                <a:gridCol w="5222929"/>
                <a:gridCol w="2712203"/>
                <a:gridCol w="2164597"/>
              </a:tblGrid>
              <a:tr h="452375"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>
                          <a:solidFill>
                            <a:schemeClr val="tx1"/>
                          </a:solidFill>
                        </a:rPr>
                        <a:t>L.p.</a:t>
                      </a:r>
                      <a:endParaRPr lang="pl-PL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dirty="0" smtClean="0">
                          <a:solidFill>
                            <a:schemeClr val="tx1"/>
                          </a:solidFill>
                        </a:rPr>
                        <a:t>Miejscowość</a:t>
                      </a:r>
                      <a:endParaRPr lang="pl-PL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>
                          <a:solidFill>
                            <a:schemeClr val="tx1"/>
                          </a:solidFill>
                        </a:rPr>
                        <a:t>Rodzaj</a:t>
                      </a:r>
                      <a:r>
                        <a:rPr lang="pl-PL" baseline="0" dirty="0" smtClean="0">
                          <a:solidFill>
                            <a:schemeClr val="tx1"/>
                          </a:solidFill>
                        </a:rPr>
                        <a:t> zabudowy</a:t>
                      </a:r>
                      <a:endParaRPr lang="pl-PL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>
                          <a:solidFill>
                            <a:schemeClr val="tx1"/>
                          </a:solidFill>
                        </a:rPr>
                        <a:t>Forma</a:t>
                      </a:r>
                      <a:r>
                        <a:rPr lang="pl-PL" baseline="0" dirty="0" smtClean="0">
                          <a:solidFill>
                            <a:schemeClr val="tx1"/>
                          </a:solidFill>
                        </a:rPr>
                        <a:t> użytkowania</a:t>
                      </a:r>
                      <a:endParaRPr lang="pl-PL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>
                          <a:solidFill>
                            <a:schemeClr val="tx1"/>
                          </a:solidFill>
                        </a:rPr>
                        <a:t>Wartość w</a:t>
                      </a:r>
                      <a:r>
                        <a:rPr lang="pl-PL" baseline="0" dirty="0" smtClean="0">
                          <a:solidFill>
                            <a:schemeClr val="tx1"/>
                          </a:solidFill>
                        </a:rPr>
                        <a:t> zł</a:t>
                      </a:r>
                      <a:endParaRPr lang="pl-PL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</a:tr>
              <a:tr h="452375"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47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 rowSpan="8">
                  <a:txBody>
                    <a:bodyPr/>
                    <a:lstStyle/>
                    <a:p>
                      <a:r>
                        <a:rPr lang="pl-PL" dirty="0" smtClean="0"/>
                        <a:t>Brzyska</a:t>
                      </a:r>
                      <a:r>
                        <a:rPr lang="pl-PL" baseline="0" dirty="0" smtClean="0"/>
                        <a:t> Wola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Lokal użytkowy - sklep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0,00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</a:tr>
              <a:tr h="452375"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48</a:t>
                      </a:r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Wiata przystankowa PKS – 3 szt.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9 156,58</a:t>
                      </a:r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</a:tr>
              <a:tr h="496232">
                <a:tc rowSpan="2"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49</a:t>
                      </a:r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Parking przy kościele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74 017,44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pl-PL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Oświetlenie drogi nr 3547/1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lang="pl-PL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2 210,07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</a:tr>
              <a:tr h="345208"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50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</a:tr>
              <a:tr h="419170"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51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Oświetlenie drogi nr 2840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3 767,50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</a:tr>
              <a:tr h="452375"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52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Droga gminna nr 1900 i 3545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66 074,71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</a:tr>
              <a:tr h="452375"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53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Oświetlenie uliczne przy drodze nr 1919 i 1964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3 510,11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</a:tr>
              <a:tr h="345208"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54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r>
                        <a:rPr lang="pl-PL" dirty="0" smtClean="0"/>
                        <a:t>Jastrzębiec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OSP Jastrzębiec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Umowa użyczenia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318 173,33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</a:tr>
              <a:tr h="604113"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55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Budynek byłej szkoły, budynek gospodarczy, ogrodzenie szkoły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0,00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</a:tr>
              <a:tr h="570476"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56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Wiata przystankowa PKS – 1 szt.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3 330,79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06581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6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-15498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/>
              <a:t/>
            </a:r>
            <a:br>
              <a:rPr lang="pl-PL" dirty="0"/>
            </a:br>
            <a:r>
              <a:rPr lang="pl-PL" b="1" dirty="0">
                <a:latin typeface="Arial Rounded MT Bold" panose="020F0704030504030204" pitchFamily="34" charset="0"/>
              </a:rPr>
              <a:t>Wykaz budynków i budowli będących własnością Gminy Kuryłówka</a:t>
            </a:r>
            <a:endParaRPr lang="pl-PL" dirty="0"/>
          </a:p>
        </p:txBody>
      </p:sp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91906204"/>
              </p:ext>
            </p:extLst>
          </p:nvPr>
        </p:nvGraphicFramePr>
        <p:xfrm>
          <a:off x="0" y="1748593"/>
          <a:ext cx="12192000" cy="51058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0929"/>
                <a:gridCol w="1441342"/>
                <a:gridCol w="5222929"/>
                <a:gridCol w="2712203"/>
                <a:gridCol w="2164597"/>
              </a:tblGrid>
              <a:tr h="438499"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>
                          <a:solidFill>
                            <a:schemeClr val="tx1"/>
                          </a:solidFill>
                        </a:rPr>
                        <a:t>L.p.</a:t>
                      </a:r>
                      <a:endParaRPr lang="pl-PL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dirty="0" smtClean="0">
                          <a:solidFill>
                            <a:schemeClr val="tx1"/>
                          </a:solidFill>
                        </a:rPr>
                        <a:t>Miejscowość</a:t>
                      </a:r>
                      <a:endParaRPr lang="pl-PL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>
                          <a:solidFill>
                            <a:schemeClr val="tx1"/>
                          </a:solidFill>
                        </a:rPr>
                        <a:t>Rodzaj</a:t>
                      </a:r>
                      <a:r>
                        <a:rPr lang="pl-PL" baseline="0" dirty="0" smtClean="0">
                          <a:solidFill>
                            <a:schemeClr val="tx1"/>
                          </a:solidFill>
                        </a:rPr>
                        <a:t> zabudowy</a:t>
                      </a:r>
                      <a:endParaRPr lang="pl-PL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>
                          <a:solidFill>
                            <a:schemeClr val="tx1"/>
                          </a:solidFill>
                        </a:rPr>
                        <a:t>Forma</a:t>
                      </a:r>
                      <a:r>
                        <a:rPr lang="pl-PL" baseline="0" dirty="0" smtClean="0">
                          <a:solidFill>
                            <a:schemeClr val="tx1"/>
                          </a:solidFill>
                        </a:rPr>
                        <a:t> użytkowania</a:t>
                      </a:r>
                      <a:endParaRPr lang="pl-PL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>
                          <a:solidFill>
                            <a:schemeClr val="tx1"/>
                          </a:solidFill>
                        </a:rPr>
                        <a:t>Wartość w</a:t>
                      </a:r>
                      <a:r>
                        <a:rPr lang="pl-PL" baseline="0" dirty="0" smtClean="0">
                          <a:solidFill>
                            <a:schemeClr val="tx1"/>
                          </a:solidFill>
                        </a:rPr>
                        <a:t> zł</a:t>
                      </a:r>
                      <a:endParaRPr lang="pl-PL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</a:tr>
              <a:tr h="438499"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57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r>
                        <a:rPr lang="pl-PL" dirty="0" smtClean="0"/>
                        <a:t>Słoboda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Budynek b. szkoły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95 169,03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</a:tr>
              <a:tr h="438499"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58</a:t>
                      </a:r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OSP Słoboda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Umowa użyczenia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0,00</a:t>
                      </a:r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</a:tr>
              <a:tr h="481011"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59</a:t>
                      </a:r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Wiata przystankowa PKS – 2 szt.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6 708,38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</a:tr>
              <a:tr h="354541"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60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r>
                        <a:rPr lang="pl-PL" dirty="0" smtClean="0"/>
                        <a:t>Kolonia Polska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Wiejski Dom Kultury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Umowa użyczenia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564 700,48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</a:tr>
              <a:tr h="406312"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61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Wiata przystankowa PKS – 1 szt.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2 881,95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</a:tr>
              <a:tr h="438499"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62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Altana - grill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11 657,29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</a:tr>
              <a:tr h="354541"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63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 rowSpan="5">
                  <a:txBody>
                    <a:bodyPr/>
                    <a:lstStyle/>
                    <a:p>
                      <a:r>
                        <a:rPr lang="pl-PL" dirty="0" smtClean="0"/>
                        <a:t>Dąbrowica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OSP</a:t>
                      </a:r>
                      <a:r>
                        <a:rPr lang="pl-PL" sz="18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Dąbrowica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Umowa użyczenia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45 380,98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</a:tr>
              <a:tr h="620446"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64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Szkoła podstawowa w Dąbrowicy (budynek, boisko wielofunkcyjne) 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Trwały zarząd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2 107 613,57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</a:tr>
              <a:tr h="468807">
                <a:tc rowSpan="2"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65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Przystanek PKS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2 914,37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pl-PL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Wiata przystankowa PKS – 1 szt.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endParaRPr lang="pl-PL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lang="pl-PL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2 824,56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</a:tr>
              <a:tr h="552977"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66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40381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6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-15498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/>
              <a:t/>
            </a:r>
            <a:br>
              <a:rPr lang="pl-PL" dirty="0"/>
            </a:br>
            <a:r>
              <a:rPr lang="pl-PL" b="1" dirty="0">
                <a:latin typeface="Arial Rounded MT Bold" panose="020F0704030504030204" pitchFamily="34" charset="0"/>
              </a:rPr>
              <a:t>Wykaz budynków i budowli będących własnością Gminy Kuryłówka</a:t>
            </a:r>
            <a:endParaRPr lang="pl-PL" dirty="0"/>
          </a:p>
        </p:txBody>
      </p:sp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25089099"/>
              </p:ext>
            </p:extLst>
          </p:nvPr>
        </p:nvGraphicFramePr>
        <p:xfrm>
          <a:off x="0" y="1730168"/>
          <a:ext cx="12192000" cy="47791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0929"/>
                <a:gridCol w="1441342"/>
                <a:gridCol w="5222929"/>
                <a:gridCol w="2712203"/>
                <a:gridCol w="2164597"/>
              </a:tblGrid>
              <a:tr h="438499"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>
                          <a:solidFill>
                            <a:schemeClr val="tx1"/>
                          </a:solidFill>
                        </a:rPr>
                        <a:t>L.p.</a:t>
                      </a:r>
                      <a:endParaRPr lang="pl-PL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dirty="0" smtClean="0">
                          <a:solidFill>
                            <a:schemeClr val="tx1"/>
                          </a:solidFill>
                        </a:rPr>
                        <a:t>Miejscowość</a:t>
                      </a:r>
                      <a:endParaRPr lang="pl-PL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>
                          <a:solidFill>
                            <a:schemeClr val="tx1"/>
                          </a:solidFill>
                        </a:rPr>
                        <a:t>Rodzaj</a:t>
                      </a:r>
                      <a:r>
                        <a:rPr lang="pl-PL" baseline="0" dirty="0" smtClean="0">
                          <a:solidFill>
                            <a:schemeClr val="tx1"/>
                          </a:solidFill>
                        </a:rPr>
                        <a:t> zabudowy</a:t>
                      </a:r>
                      <a:endParaRPr lang="pl-PL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>
                          <a:solidFill>
                            <a:schemeClr val="tx1"/>
                          </a:solidFill>
                        </a:rPr>
                        <a:t>Forma</a:t>
                      </a:r>
                      <a:r>
                        <a:rPr lang="pl-PL" baseline="0" dirty="0" smtClean="0">
                          <a:solidFill>
                            <a:schemeClr val="tx1"/>
                          </a:solidFill>
                        </a:rPr>
                        <a:t> użytkowania</a:t>
                      </a:r>
                      <a:endParaRPr lang="pl-PL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>
                          <a:solidFill>
                            <a:schemeClr val="tx1"/>
                          </a:solidFill>
                        </a:rPr>
                        <a:t>Wartość w</a:t>
                      </a:r>
                      <a:r>
                        <a:rPr lang="pl-PL" baseline="0" dirty="0" smtClean="0">
                          <a:solidFill>
                            <a:schemeClr val="tx1"/>
                          </a:solidFill>
                        </a:rPr>
                        <a:t> zł</a:t>
                      </a:r>
                      <a:endParaRPr lang="pl-PL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</a:tr>
              <a:tr h="438499"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67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 rowSpan="7">
                  <a:txBody>
                    <a:bodyPr/>
                    <a:lstStyle/>
                    <a:p>
                      <a:r>
                        <a:rPr lang="pl-PL" dirty="0" smtClean="0"/>
                        <a:t>Dąbrowica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Droga Dąbrowica – PGR Cieplice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56 423,11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</a:tr>
              <a:tr h="438499"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68</a:t>
                      </a:r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Oświetlenie przy drodze powiatowej nr 1250R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11 402,91</a:t>
                      </a:r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</a:tr>
              <a:tr h="481011"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69</a:t>
                      </a:r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Modernizacja drogi nr 614 i 723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53 725,00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</a:tr>
              <a:tr h="354541"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70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Ogrodzenie betonowe i część placu na działce nr 468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4 936,80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</a:tr>
              <a:tr h="406312"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71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Plac zabaw na dz. 468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20 490,90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</a:tr>
              <a:tr h="438499"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72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Droga nr 1248R Dąbrowica Duża - Słoboda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59 039,71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</a:tr>
              <a:tr h="354541"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73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Most w ciągu drogi 1248R Dąbrowica Duża - Słoboda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64 224,16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</a:tr>
              <a:tr h="488954">
                <a:tc rowSpan="2"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74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 rowSpan="5">
                  <a:txBody>
                    <a:bodyPr/>
                    <a:lstStyle/>
                    <a:p>
                      <a:r>
                        <a:rPr lang="pl-PL" dirty="0" smtClean="0"/>
                        <a:t>Ożanna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Budynek b. szkoły i budynek gospodarczy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0,00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</a:tr>
              <a:tr h="131492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pl-PL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OSP Ożanna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endParaRPr lang="pl-PL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lang="pl-PL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45 820,46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</a:tr>
              <a:tr h="348956">
                <a:tc rowSpan="2"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75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pl-PL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Ogrodzenie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endParaRPr lang="pl-PL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lang="pl-PL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0,00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</a:tr>
              <a:tr h="347334"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76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00952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6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-15498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/>
              <a:t/>
            </a:r>
            <a:br>
              <a:rPr lang="pl-PL" dirty="0"/>
            </a:br>
            <a:r>
              <a:rPr lang="pl-PL" b="1" dirty="0">
                <a:latin typeface="Arial Rounded MT Bold" panose="020F0704030504030204" pitchFamily="34" charset="0"/>
              </a:rPr>
              <a:t>Wykaz budynków i budowli będących własnością Gminy Kuryłówka</a:t>
            </a:r>
            <a:endParaRPr lang="pl-PL" dirty="0"/>
          </a:p>
        </p:txBody>
      </p:sp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3617159"/>
              </p:ext>
            </p:extLst>
          </p:nvPr>
        </p:nvGraphicFramePr>
        <p:xfrm>
          <a:off x="0" y="1748593"/>
          <a:ext cx="12192000" cy="51855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0929"/>
                <a:gridCol w="1441342"/>
                <a:gridCol w="5222929"/>
                <a:gridCol w="2712203"/>
                <a:gridCol w="2164597"/>
              </a:tblGrid>
              <a:tr h="402051"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>
                          <a:solidFill>
                            <a:schemeClr val="tx1"/>
                          </a:solidFill>
                        </a:rPr>
                        <a:t>L.p.</a:t>
                      </a:r>
                      <a:endParaRPr lang="pl-PL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dirty="0" smtClean="0">
                          <a:solidFill>
                            <a:schemeClr val="tx1"/>
                          </a:solidFill>
                        </a:rPr>
                        <a:t>Miejscowość</a:t>
                      </a:r>
                      <a:endParaRPr lang="pl-PL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>
                          <a:solidFill>
                            <a:schemeClr val="tx1"/>
                          </a:solidFill>
                        </a:rPr>
                        <a:t>Rodzaj</a:t>
                      </a:r>
                      <a:r>
                        <a:rPr lang="pl-PL" baseline="0" dirty="0" smtClean="0">
                          <a:solidFill>
                            <a:schemeClr val="tx1"/>
                          </a:solidFill>
                        </a:rPr>
                        <a:t> zabudowy</a:t>
                      </a:r>
                      <a:endParaRPr lang="pl-PL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>
                          <a:solidFill>
                            <a:schemeClr val="tx1"/>
                          </a:solidFill>
                        </a:rPr>
                        <a:t>Forma</a:t>
                      </a:r>
                      <a:r>
                        <a:rPr lang="pl-PL" baseline="0" dirty="0" smtClean="0">
                          <a:solidFill>
                            <a:schemeClr val="tx1"/>
                          </a:solidFill>
                        </a:rPr>
                        <a:t> użytkowania</a:t>
                      </a:r>
                      <a:endParaRPr lang="pl-PL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>
                          <a:solidFill>
                            <a:schemeClr val="tx1"/>
                          </a:solidFill>
                        </a:rPr>
                        <a:t>Wartość w</a:t>
                      </a:r>
                      <a:r>
                        <a:rPr lang="pl-PL" baseline="0" dirty="0" smtClean="0">
                          <a:solidFill>
                            <a:schemeClr val="tx1"/>
                          </a:solidFill>
                        </a:rPr>
                        <a:t> zł</a:t>
                      </a:r>
                      <a:endParaRPr lang="pl-PL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</a:tr>
              <a:tr h="402051"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77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 rowSpan="13">
                  <a:txBody>
                    <a:bodyPr/>
                    <a:lstStyle/>
                    <a:p>
                      <a:r>
                        <a:rPr lang="pl-PL" dirty="0" smtClean="0"/>
                        <a:t>Ożanna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Domek letniskowy „Szwed”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3436,59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</a:tr>
              <a:tr h="402051"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78</a:t>
                      </a:r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Domek letniskowy „Kiosk”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0,00</a:t>
                      </a:r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</a:tr>
              <a:tr h="441029"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79</a:t>
                      </a:r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Domki letniskowe Ożanna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Umowa dzierżawy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1 053,08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</a:tr>
              <a:tr h="350355"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80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Sanitariaty murowane (2)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dirty="0" smtClean="0"/>
                        <a:t>Umowa dzierżawy</a:t>
                      </a:r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400,71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</a:tr>
              <a:tr h="372539"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81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Lokal użytkowy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Umowa dzierżawy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1 725,00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</a:tr>
              <a:tr h="402051"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82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Wiata przystankowa PKS – 2 szt.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7 053,81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</a:tr>
              <a:tr h="350355"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83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Oświetlenie przy drodze powiatowej nr 1250R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17 639,76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</a:tr>
              <a:tr h="448312">
                <a:tc rowSpan="2"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84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Chodniki i alejki wokół zalewu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57 840,44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</a:tr>
              <a:tr h="120562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pl-PL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Droga wewnętrzna nr 183/4, 184/1, 182/1 oraz plac k. kościoła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endParaRPr lang="pl-PL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lang="pl-PL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95 138,68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</a:tr>
              <a:tr h="492560">
                <a:tc rowSpan="2"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85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pl-PL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Wiata przystankowa PKS – 1 szt.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endParaRPr lang="pl-PL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lang="pl-PL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5 722,97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</a:tr>
              <a:tr h="350355"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86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</a:tr>
              <a:tr h="507013"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87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Plac zabaw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37 144,50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54661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6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-15498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/>
              <a:t/>
            </a:r>
            <a:br>
              <a:rPr lang="pl-PL" dirty="0"/>
            </a:br>
            <a:r>
              <a:rPr lang="pl-PL" b="1" dirty="0">
                <a:latin typeface="Arial Rounded MT Bold" panose="020F0704030504030204" pitchFamily="34" charset="0"/>
              </a:rPr>
              <a:t>Wykaz budynków i budowli będących własnością Gminy Kuryłówka</a:t>
            </a:r>
            <a:endParaRPr lang="pl-PL" dirty="0"/>
          </a:p>
        </p:txBody>
      </p:sp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38663777"/>
              </p:ext>
            </p:extLst>
          </p:nvPr>
        </p:nvGraphicFramePr>
        <p:xfrm>
          <a:off x="0" y="1748593"/>
          <a:ext cx="12192000" cy="51631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0929"/>
                <a:gridCol w="1441342"/>
                <a:gridCol w="5222929"/>
                <a:gridCol w="2510725"/>
                <a:gridCol w="2366075"/>
              </a:tblGrid>
              <a:tr h="402051"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>
                          <a:solidFill>
                            <a:schemeClr val="tx1"/>
                          </a:solidFill>
                        </a:rPr>
                        <a:t>L.p.</a:t>
                      </a:r>
                      <a:endParaRPr lang="pl-PL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dirty="0" smtClean="0">
                          <a:solidFill>
                            <a:schemeClr val="tx1"/>
                          </a:solidFill>
                        </a:rPr>
                        <a:t>Miejscowość</a:t>
                      </a:r>
                      <a:endParaRPr lang="pl-PL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>
                          <a:solidFill>
                            <a:schemeClr val="tx1"/>
                          </a:solidFill>
                        </a:rPr>
                        <a:t>Rodzaj</a:t>
                      </a:r>
                      <a:r>
                        <a:rPr lang="pl-PL" baseline="0" dirty="0" smtClean="0">
                          <a:solidFill>
                            <a:schemeClr val="tx1"/>
                          </a:solidFill>
                        </a:rPr>
                        <a:t> zabudowy</a:t>
                      </a:r>
                      <a:endParaRPr lang="pl-PL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>
                          <a:solidFill>
                            <a:schemeClr val="tx1"/>
                          </a:solidFill>
                        </a:rPr>
                        <a:t>Forma</a:t>
                      </a:r>
                      <a:r>
                        <a:rPr lang="pl-PL" baseline="0" dirty="0" smtClean="0">
                          <a:solidFill>
                            <a:schemeClr val="tx1"/>
                          </a:solidFill>
                        </a:rPr>
                        <a:t> użytkowania</a:t>
                      </a:r>
                      <a:endParaRPr lang="pl-PL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>
                          <a:solidFill>
                            <a:schemeClr val="tx1"/>
                          </a:solidFill>
                        </a:rPr>
                        <a:t>Wartość w</a:t>
                      </a:r>
                      <a:r>
                        <a:rPr lang="pl-PL" baseline="0" dirty="0" smtClean="0">
                          <a:solidFill>
                            <a:schemeClr val="tx1"/>
                          </a:solidFill>
                        </a:rPr>
                        <a:t> zł</a:t>
                      </a:r>
                      <a:endParaRPr lang="pl-PL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</a:tr>
              <a:tr h="402051"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88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r>
                        <a:rPr lang="pl-PL" dirty="0" smtClean="0"/>
                        <a:t>Tarnawiec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Budynek „Klub Rolnika”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1 429,40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</a:tr>
              <a:tr h="402051"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89</a:t>
                      </a:r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Wiata przystankowa PKS – 1 szt.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2 881,95</a:t>
                      </a:r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</a:tr>
              <a:tr h="441029"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90</a:t>
                      </a:r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Wiejski Dom Kultury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877 482,21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</a:tr>
              <a:tr h="349378"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91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Plac zabaw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l-PL" dirty="0" smtClean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37 144,50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</a:tr>
              <a:tr h="980946"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92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Kuryłówka</a:t>
                      </a:r>
                    </a:p>
                    <a:p>
                      <a:r>
                        <a:rPr lang="pl-PL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Brzyska Wola</a:t>
                      </a:r>
                    </a:p>
                    <a:p>
                      <a:r>
                        <a:rPr lang="pl-PL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Dąbrowica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Sieć wodociągowa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1 257 093,19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</a:tr>
              <a:tr h="1224366"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93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Brzyska Wola</a:t>
                      </a:r>
                    </a:p>
                    <a:p>
                      <a:r>
                        <a:rPr lang="pl-PL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Słoboda</a:t>
                      </a:r>
                    </a:p>
                    <a:p>
                      <a:r>
                        <a:rPr lang="pl-PL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Wólka Łamana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Sieć kanalizacyjna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4 992 976,35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</a:tr>
              <a:tr h="852407">
                <a:tc gridSpan="4">
                  <a:txBody>
                    <a:bodyPr/>
                    <a:lstStyle/>
                    <a:p>
                      <a:pPr algn="r"/>
                      <a:r>
                        <a:rPr lang="pl-PL" sz="4400" b="1" dirty="0" smtClean="0"/>
                        <a:t>Razem:</a:t>
                      </a:r>
                      <a:endParaRPr lang="pl-PL" sz="4400" b="1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sz="2800" b="1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pl-PL" sz="2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23 733 153,97 </a:t>
                      </a:r>
                      <a:endParaRPr lang="pl-PL" sz="2800" dirty="0"/>
                    </a:p>
                  </a:txBody>
                  <a:tcPr>
                    <a:solidFill>
                      <a:schemeClr val="accent1">
                        <a:alpha val="9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74566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6000">
              <a:schemeClr val="accent1">
                <a:lumMod val="5000"/>
                <a:lumOff val="95000"/>
              </a:schemeClr>
            </a:gs>
            <a:gs pos="28000">
              <a:schemeClr val="bg1">
                <a:lumMod val="85000"/>
              </a:schemeClr>
            </a:gs>
            <a:gs pos="36000">
              <a:schemeClr val="bg1">
                <a:lumMod val="85000"/>
              </a:schemeClr>
            </a:gs>
            <a:gs pos="75000">
              <a:schemeClr val="bg2">
                <a:lumMod val="25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Liczba stałych mieszkańców w poszczególnych miejscowościach </a:t>
            </a:r>
            <a:endParaRPr lang="pl-PL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graphicFrame>
        <p:nvGraphicFramePr>
          <p:cNvPr id="157" name="Symbol zastępczy zawartości 15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49139971"/>
              </p:ext>
            </p:extLst>
          </p:nvPr>
        </p:nvGraphicFramePr>
        <p:xfrm>
          <a:off x="0" y="1690688"/>
          <a:ext cx="12192000" cy="51673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301191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2000"/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1438167"/>
            <a:ext cx="10515600" cy="4351338"/>
          </a:xfrm>
        </p:spPr>
        <p:txBody>
          <a:bodyPr>
            <a:normAutofit lnSpcReduction="10000"/>
          </a:bodyPr>
          <a:lstStyle/>
          <a:p>
            <a:pPr marL="0" lvl="0" indent="0" algn="ctr">
              <a:buNone/>
            </a:pPr>
            <a:r>
              <a:rPr lang="pl-PL" sz="3200" dirty="0" smtClean="0"/>
              <a:t>Składniki mienia </a:t>
            </a:r>
            <a:r>
              <a:rPr lang="pl-PL" sz="3200" dirty="0"/>
              <a:t>komunalnego i gminnego </a:t>
            </a:r>
            <a:r>
              <a:rPr lang="pl-PL" sz="3200" dirty="0" smtClean="0"/>
              <a:t>uległy </a:t>
            </a:r>
            <a:r>
              <a:rPr lang="pl-PL" sz="3200" dirty="0"/>
              <a:t>zmianie </a:t>
            </a:r>
            <a:r>
              <a:rPr lang="pl-PL" sz="3200" dirty="0" smtClean="0"/>
              <a:t>w wyniku sprzedaży </a:t>
            </a:r>
            <a:r>
              <a:rPr lang="pl-PL" sz="3200" dirty="0"/>
              <a:t>nieruchomości o </a:t>
            </a:r>
            <a:r>
              <a:rPr lang="pl-PL" sz="3200" dirty="0" smtClean="0"/>
              <a:t>pow. 0,1126 ha (przekształcenie </a:t>
            </a:r>
            <a:r>
              <a:rPr lang="pl-PL" sz="3200" dirty="0"/>
              <a:t>prawa użytkowania wieczystego w prawo własności);</a:t>
            </a:r>
          </a:p>
          <a:p>
            <a:pPr marL="0" lvl="0" indent="0" algn="ctr">
              <a:buNone/>
            </a:pPr>
            <a:r>
              <a:rPr lang="pl-PL" sz="3200" dirty="0" smtClean="0"/>
              <a:t>Ponadto w </a:t>
            </a:r>
            <a:r>
              <a:rPr lang="pl-PL" sz="3200" dirty="0"/>
              <a:t>skład mienia komunalnego </a:t>
            </a:r>
            <a:r>
              <a:rPr lang="pl-PL" sz="3200" dirty="0" smtClean="0"/>
              <a:t>wchodzą:</a:t>
            </a:r>
          </a:p>
          <a:p>
            <a:pPr marL="0" lvl="0" indent="0">
              <a:buNone/>
            </a:pPr>
            <a:r>
              <a:rPr lang="pl-PL" sz="3200" dirty="0"/>
              <a:t> </a:t>
            </a:r>
            <a:r>
              <a:rPr lang="pl-PL" sz="3200" dirty="0" smtClean="0"/>
              <a:t>   1.Akcje </a:t>
            </a:r>
            <a:r>
              <a:rPr lang="pl-PL" sz="3200" dirty="0"/>
              <a:t>o wartości </a:t>
            </a:r>
            <a:r>
              <a:rPr lang="pl-PL" sz="3200" b="1" dirty="0"/>
              <a:t>20 000,00</a:t>
            </a:r>
            <a:r>
              <a:rPr lang="pl-PL" sz="3200" dirty="0"/>
              <a:t> zł (</a:t>
            </a:r>
            <a:r>
              <a:rPr lang="pl-PL" sz="3200" dirty="0" err="1"/>
              <a:t>Hortino</a:t>
            </a:r>
            <a:r>
              <a:rPr lang="pl-PL" sz="3200" dirty="0"/>
              <a:t> Leżajsk</a:t>
            </a:r>
            <a:r>
              <a:rPr lang="pl-PL" sz="3200" dirty="0" smtClean="0"/>
              <a:t>);</a:t>
            </a:r>
          </a:p>
          <a:p>
            <a:pPr marL="0" lvl="0" indent="0">
              <a:buNone/>
            </a:pPr>
            <a:r>
              <a:rPr lang="pl-PL" sz="3200" dirty="0"/>
              <a:t> </a:t>
            </a:r>
            <a:r>
              <a:rPr lang="pl-PL" sz="3200" dirty="0" smtClean="0"/>
              <a:t>   2.Udziały </a:t>
            </a:r>
            <a:r>
              <a:rPr lang="pl-PL" sz="3200" dirty="0"/>
              <a:t>w ilości 23 188 o wartości 500 zł każdy na kwotę </a:t>
            </a:r>
            <a:endParaRPr lang="pl-PL" sz="3200" dirty="0" smtClean="0"/>
          </a:p>
          <a:p>
            <a:pPr marL="0" lvl="0" indent="0" algn="ctr">
              <a:buNone/>
            </a:pPr>
            <a:r>
              <a:rPr lang="pl-PL" sz="3200" b="1" dirty="0" smtClean="0"/>
              <a:t>11</a:t>
            </a:r>
            <a:r>
              <a:rPr lang="pl-PL" sz="3200" b="1" dirty="0"/>
              <a:t> 594 000 zł</a:t>
            </a:r>
            <a:r>
              <a:rPr lang="pl-PL" sz="3200" dirty="0"/>
              <a:t> Zakładu Gospodarki Komunalnej Sp. z o. o. w Kuryłówce.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940544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2000"/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dirty="0">
                <a:latin typeface="Arial Rounded MT Bold" panose="020F0704030504030204" pitchFamily="34" charset="0"/>
              </a:rPr>
              <a:t>Dochody uzyskane z tytułu wykonywania prawa własności i innych praw majątkowych</a:t>
            </a:r>
          </a:p>
        </p:txBody>
      </p:sp>
      <p:graphicFrame>
        <p:nvGraphicFramePr>
          <p:cNvPr id="8" name="Symbol zastępczy zawartości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97992106"/>
              </p:ext>
            </p:extLst>
          </p:nvPr>
        </p:nvGraphicFramePr>
        <p:xfrm>
          <a:off x="0" y="1690688"/>
          <a:ext cx="11768057" cy="56646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pole tekstowe 8"/>
          <p:cNvSpPr txBox="1"/>
          <p:nvPr/>
        </p:nvSpPr>
        <p:spPr>
          <a:xfrm>
            <a:off x="5637186" y="5951348"/>
            <a:ext cx="61308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 smtClean="0"/>
              <a:t>Dochody ogółem: </a:t>
            </a:r>
            <a:r>
              <a:rPr lang="pl-PL" sz="3200" b="1" dirty="0"/>
              <a:t>821 </a:t>
            </a:r>
            <a:r>
              <a:rPr lang="pl-PL" sz="3200" b="1" dirty="0" smtClean="0"/>
              <a:t>940,55</a:t>
            </a:r>
            <a:r>
              <a:rPr lang="pl-PL" sz="3200" b="1" dirty="0"/>
              <a:t> </a:t>
            </a:r>
            <a:r>
              <a:rPr lang="pl-PL" sz="3200" b="1" dirty="0" smtClean="0"/>
              <a:t>zł</a:t>
            </a:r>
            <a:endParaRPr lang="pl-PL" sz="3200" b="1" dirty="0"/>
          </a:p>
        </p:txBody>
      </p:sp>
    </p:spTree>
    <p:extLst>
      <p:ext uri="{BB962C8B-B14F-4D97-AF65-F5344CB8AC3E}">
        <p14:creationId xmlns:p14="http://schemas.microsoft.com/office/powerpoint/2010/main" val="3756731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969559"/>
            <a:ext cx="10515600" cy="1325563"/>
          </a:xfrm>
        </p:spPr>
        <p:txBody>
          <a:bodyPr/>
          <a:lstStyle/>
          <a:p>
            <a:pPr algn="ctr"/>
            <a:r>
              <a:rPr lang="pl-PL" b="1" dirty="0" smtClean="0">
                <a:latin typeface="Arial Rounded MT Bold" panose="020F0704030504030204" pitchFamily="34" charset="0"/>
              </a:rPr>
              <a:t>Wydatki w ramach </a:t>
            </a:r>
            <a:r>
              <a:rPr lang="pl-PL" b="1" dirty="0">
                <a:latin typeface="Arial Rounded MT Bold" panose="020F0704030504030204" pitchFamily="34" charset="0"/>
              </a:rPr>
              <a:t>F</a:t>
            </a:r>
            <a:r>
              <a:rPr lang="pl-PL" b="1" dirty="0" smtClean="0">
                <a:latin typeface="Arial Rounded MT Bold" panose="020F0704030504030204" pitchFamily="34" charset="0"/>
              </a:rPr>
              <a:t>unduszu </a:t>
            </a:r>
            <a:r>
              <a:rPr lang="pl-PL" b="1" dirty="0">
                <a:latin typeface="Arial Rounded MT Bold" panose="020F0704030504030204" pitchFamily="34" charset="0"/>
              </a:rPr>
              <a:t>S</a:t>
            </a:r>
            <a:r>
              <a:rPr lang="pl-PL" b="1" dirty="0" smtClean="0">
                <a:latin typeface="Arial Rounded MT Bold" panose="020F0704030504030204" pitchFamily="34" charset="0"/>
              </a:rPr>
              <a:t>ołeckiego</a:t>
            </a:r>
            <a:endParaRPr lang="pl-PL" b="1" dirty="0">
              <a:latin typeface="Arial Rounded MT Bold" panose="020F0704030504030204" pitchFamily="34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0014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-130821"/>
            <a:ext cx="10515600" cy="1325563"/>
          </a:xfrm>
        </p:spPr>
        <p:txBody>
          <a:bodyPr/>
          <a:lstStyle/>
          <a:p>
            <a:endParaRPr lang="pl-PL" dirty="0"/>
          </a:p>
        </p:txBody>
      </p:sp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61382166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8420"/>
                <a:gridCol w="5379560"/>
                <a:gridCol w="3036020"/>
                <a:gridCol w="3048000"/>
              </a:tblGrid>
              <a:tr h="571500">
                <a:tc>
                  <a:txBody>
                    <a:bodyPr/>
                    <a:lstStyle/>
                    <a:p>
                      <a:pPr algn="ctr"/>
                      <a:r>
                        <a:rPr lang="pl-PL" sz="2400" dirty="0" smtClean="0">
                          <a:solidFill>
                            <a:schemeClr val="tx1"/>
                          </a:solidFill>
                        </a:rPr>
                        <a:t>L.p.</a:t>
                      </a:r>
                      <a:endParaRPr lang="pl-PL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2400" dirty="0" smtClean="0">
                          <a:solidFill>
                            <a:schemeClr val="tx1"/>
                          </a:solidFill>
                        </a:rPr>
                        <a:t>Nazwa sołectwa</a:t>
                      </a:r>
                      <a:endParaRPr lang="pl-PL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2400" dirty="0" smtClean="0">
                          <a:solidFill>
                            <a:schemeClr val="tx1"/>
                          </a:solidFill>
                        </a:rPr>
                        <a:t>Plan w zł</a:t>
                      </a:r>
                      <a:endParaRPr lang="pl-PL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2400" dirty="0" smtClean="0">
                          <a:solidFill>
                            <a:schemeClr val="tx1"/>
                          </a:solidFill>
                        </a:rPr>
                        <a:t>Wykonanie w zł</a:t>
                      </a:r>
                      <a:endParaRPr lang="pl-PL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alpha val="13000"/>
                      </a:schemeClr>
                    </a:solidFill>
                  </a:tcPr>
                </a:tc>
              </a:tr>
              <a:tr h="571500">
                <a:tc>
                  <a:txBody>
                    <a:bodyPr/>
                    <a:lstStyle/>
                    <a:p>
                      <a:pPr algn="ctr"/>
                      <a:r>
                        <a:rPr lang="pl-PL" sz="2400" dirty="0" smtClean="0"/>
                        <a:t>1</a:t>
                      </a:r>
                      <a:endParaRPr lang="pl-PL" sz="2400" dirty="0"/>
                    </a:p>
                  </a:txBody>
                  <a:tcPr>
                    <a:solidFill>
                      <a:schemeClr val="accent1"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2400" dirty="0" smtClean="0"/>
                        <a:t>Brzyska Wola</a:t>
                      </a:r>
                      <a:endParaRPr lang="pl-PL" sz="2400" dirty="0"/>
                    </a:p>
                  </a:txBody>
                  <a:tcPr>
                    <a:solidFill>
                      <a:schemeClr val="accent1"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b="1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21 542,40</a:t>
                      </a:r>
                      <a:endParaRPr lang="pl-PL" sz="2400" i="0" dirty="0"/>
                    </a:p>
                  </a:txBody>
                  <a:tcPr>
                    <a:solidFill>
                      <a:schemeClr val="accent1"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b="1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21 092,31</a:t>
                      </a:r>
                      <a:endParaRPr lang="pl-PL" sz="2400" i="0" dirty="0"/>
                    </a:p>
                  </a:txBody>
                  <a:tcPr>
                    <a:solidFill>
                      <a:schemeClr val="accent1">
                        <a:alpha val="13000"/>
                      </a:schemeClr>
                    </a:solidFill>
                  </a:tcPr>
                </a:tc>
              </a:tr>
              <a:tr h="571500">
                <a:tc>
                  <a:txBody>
                    <a:bodyPr/>
                    <a:lstStyle/>
                    <a:p>
                      <a:pPr algn="ctr"/>
                      <a:r>
                        <a:rPr lang="pl-PL" sz="2400" dirty="0" smtClean="0"/>
                        <a:t>2</a:t>
                      </a:r>
                      <a:endParaRPr lang="pl-PL" sz="2400" dirty="0"/>
                    </a:p>
                  </a:txBody>
                  <a:tcPr>
                    <a:solidFill>
                      <a:schemeClr val="accent1"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2400" dirty="0" smtClean="0"/>
                        <a:t>Dąbrowica</a:t>
                      </a:r>
                      <a:endParaRPr lang="pl-PL" sz="2400" dirty="0"/>
                    </a:p>
                  </a:txBody>
                  <a:tcPr>
                    <a:solidFill>
                      <a:schemeClr val="accent1"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b="1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31 353,38</a:t>
                      </a:r>
                      <a:endParaRPr lang="pl-PL" sz="2400" i="0" dirty="0"/>
                    </a:p>
                  </a:txBody>
                  <a:tcPr>
                    <a:solidFill>
                      <a:schemeClr val="accent1"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b="1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30 433,17</a:t>
                      </a:r>
                      <a:endParaRPr lang="pl-PL" sz="2400" i="0" dirty="0"/>
                    </a:p>
                  </a:txBody>
                  <a:tcPr>
                    <a:solidFill>
                      <a:schemeClr val="accent1">
                        <a:alpha val="13000"/>
                      </a:schemeClr>
                    </a:solidFill>
                  </a:tcPr>
                </a:tc>
              </a:tr>
              <a:tr h="571500">
                <a:tc>
                  <a:txBody>
                    <a:bodyPr/>
                    <a:lstStyle/>
                    <a:p>
                      <a:pPr algn="ctr"/>
                      <a:r>
                        <a:rPr lang="pl-PL" sz="2400" dirty="0" smtClean="0"/>
                        <a:t>3</a:t>
                      </a:r>
                      <a:endParaRPr lang="pl-PL" sz="2400" dirty="0"/>
                    </a:p>
                  </a:txBody>
                  <a:tcPr>
                    <a:solidFill>
                      <a:schemeClr val="accent1"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2400" dirty="0" smtClean="0"/>
                        <a:t>Jastrzębiec</a:t>
                      </a:r>
                      <a:endParaRPr lang="pl-PL" sz="2400" dirty="0"/>
                    </a:p>
                  </a:txBody>
                  <a:tcPr>
                    <a:solidFill>
                      <a:schemeClr val="accent1"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b="1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17 174,93</a:t>
                      </a:r>
                      <a:endParaRPr lang="pl-PL" sz="2400" i="0" dirty="0"/>
                    </a:p>
                  </a:txBody>
                  <a:tcPr>
                    <a:solidFill>
                      <a:schemeClr val="accent1"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b="1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17 174,93</a:t>
                      </a:r>
                      <a:endParaRPr lang="pl-PL" sz="2400" i="0" dirty="0"/>
                    </a:p>
                  </a:txBody>
                  <a:tcPr>
                    <a:solidFill>
                      <a:schemeClr val="accent1">
                        <a:alpha val="13000"/>
                      </a:schemeClr>
                    </a:solidFill>
                  </a:tcPr>
                </a:tc>
              </a:tr>
              <a:tr h="571500">
                <a:tc>
                  <a:txBody>
                    <a:bodyPr/>
                    <a:lstStyle/>
                    <a:p>
                      <a:pPr algn="ctr"/>
                      <a:r>
                        <a:rPr lang="pl-PL" sz="2400" dirty="0" smtClean="0"/>
                        <a:t>4</a:t>
                      </a:r>
                      <a:endParaRPr lang="pl-PL" sz="2400" dirty="0"/>
                    </a:p>
                  </a:txBody>
                  <a:tcPr>
                    <a:solidFill>
                      <a:schemeClr val="accent1"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2400" dirty="0" smtClean="0"/>
                        <a:t>Kolonia Polska</a:t>
                      </a:r>
                      <a:endParaRPr lang="pl-PL" sz="2400" dirty="0"/>
                    </a:p>
                  </a:txBody>
                  <a:tcPr>
                    <a:solidFill>
                      <a:schemeClr val="accent1"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b="1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16 992,22</a:t>
                      </a:r>
                      <a:endParaRPr lang="pl-PL" sz="2400" i="0" dirty="0"/>
                    </a:p>
                  </a:txBody>
                  <a:tcPr>
                    <a:solidFill>
                      <a:schemeClr val="accent1"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b="1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16 935,94</a:t>
                      </a:r>
                      <a:endParaRPr lang="pl-PL" sz="2400" i="0" dirty="0"/>
                    </a:p>
                  </a:txBody>
                  <a:tcPr>
                    <a:solidFill>
                      <a:schemeClr val="accent1">
                        <a:alpha val="13000"/>
                      </a:schemeClr>
                    </a:solidFill>
                  </a:tcPr>
                </a:tc>
              </a:tr>
              <a:tr h="571500">
                <a:tc>
                  <a:txBody>
                    <a:bodyPr/>
                    <a:lstStyle/>
                    <a:p>
                      <a:pPr algn="ctr"/>
                      <a:r>
                        <a:rPr lang="pl-PL" sz="2400" dirty="0" smtClean="0"/>
                        <a:t>5</a:t>
                      </a:r>
                      <a:endParaRPr lang="pl-PL" sz="2400" dirty="0"/>
                    </a:p>
                  </a:txBody>
                  <a:tcPr>
                    <a:solidFill>
                      <a:schemeClr val="accent1"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2400" dirty="0" smtClean="0"/>
                        <a:t>Kuryłówka</a:t>
                      </a:r>
                      <a:endParaRPr lang="pl-PL" sz="2400" dirty="0"/>
                    </a:p>
                  </a:txBody>
                  <a:tcPr>
                    <a:solidFill>
                      <a:schemeClr val="accent1"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b="1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34 542,40</a:t>
                      </a:r>
                      <a:endParaRPr lang="pl-PL" sz="2400" i="0" dirty="0"/>
                    </a:p>
                  </a:txBody>
                  <a:tcPr>
                    <a:solidFill>
                      <a:schemeClr val="accent1"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b="1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34 542,40</a:t>
                      </a:r>
                      <a:endParaRPr lang="pl-PL" sz="2400" i="0" dirty="0"/>
                    </a:p>
                  </a:txBody>
                  <a:tcPr>
                    <a:solidFill>
                      <a:schemeClr val="accent1">
                        <a:alpha val="13000"/>
                      </a:schemeClr>
                    </a:solidFill>
                  </a:tcPr>
                </a:tc>
              </a:tr>
              <a:tr h="571500">
                <a:tc>
                  <a:txBody>
                    <a:bodyPr/>
                    <a:lstStyle/>
                    <a:p>
                      <a:pPr algn="ctr"/>
                      <a:r>
                        <a:rPr lang="pl-PL" sz="2400" dirty="0" smtClean="0"/>
                        <a:t>6</a:t>
                      </a:r>
                      <a:endParaRPr lang="pl-PL" sz="2400" dirty="0"/>
                    </a:p>
                  </a:txBody>
                  <a:tcPr>
                    <a:solidFill>
                      <a:schemeClr val="accent1"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2400" dirty="0" smtClean="0"/>
                        <a:t>Kulno</a:t>
                      </a:r>
                      <a:endParaRPr lang="pl-PL" sz="2400" dirty="0"/>
                    </a:p>
                  </a:txBody>
                  <a:tcPr>
                    <a:solidFill>
                      <a:schemeClr val="accent1"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b="1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27 991,48</a:t>
                      </a:r>
                      <a:endParaRPr lang="pl-PL" sz="2400" i="0" dirty="0"/>
                    </a:p>
                  </a:txBody>
                  <a:tcPr>
                    <a:solidFill>
                      <a:schemeClr val="accent1"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b="1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27 991,48</a:t>
                      </a:r>
                      <a:endParaRPr lang="pl-PL" sz="2400" i="0" dirty="0"/>
                    </a:p>
                  </a:txBody>
                  <a:tcPr>
                    <a:solidFill>
                      <a:schemeClr val="accent1">
                        <a:alpha val="13000"/>
                      </a:schemeClr>
                    </a:solidFill>
                  </a:tcPr>
                </a:tc>
              </a:tr>
              <a:tr h="571500">
                <a:tc>
                  <a:txBody>
                    <a:bodyPr/>
                    <a:lstStyle/>
                    <a:p>
                      <a:pPr algn="ctr"/>
                      <a:r>
                        <a:rPr lang="pl-PL" sz="2400" dirty="0" smtClean="0"/>
                        <a:t>7</a:t>
                      </a:r>
                      <a:endParaRPr lang="pl-PL" sz="2400" dirty="0"/>
                    </a:p>
                  </a:txBody>
                  <a:tcPr>
                    <a:solidFill>
                      <a:schemeClr val="accent1"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2400" dirty="0" smtClean="0"/>
                        <a:t>Tarnawiec</a:t>
                      </a:r>
                      <a:endParaRPr lang="pl-PL" sz="2400" dirty="0"/>
                    </a:p>
                  </a:txBody>
                  <a:tcPr>
                    <a:solidFill>
                      <a:schemeClr val="accent1"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b="1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16 334,45</a:t>
                      </a:r>
                      <a:endParaRPr lang="pl-PL" sz="2400" i="0" dirty="0"/>
                    </a:p>
                  </a:txBody>
                  <a:tcPr>
                    <a:solidFill>
                      <a:schemeClr val="accent1"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b="1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16 185,09</a:t>
                      </a:r>
                      <a:endParaRPr lang="pl-PL" sz="2400" i="0" dirty="0"/>
                    </a:p>
                  </a:txBody>
                  <a:tcPr>
                    <a:solidFill>
                      <a:schemeClr val="accent1">
                        <a:alpha val="13000"/>
                      </a:schemeClr>
                    </a:solidFill>
                  </a:tcPr>
                </a:tc>
              </a:tr>
              <a:tr h="571500">
                <a:tc>
                  <a:txBody>
                    <a:bodyPr/>
                    <a:lstStyle/>
                    <a:p>
                      <a:pPr algn="ctr"/>
                      <a:r>
                        <a:rPr lang="pl-PL" sz="2400" dirty="0" smtClean="0"/>
                        <a:t>8</a:t>
                      </a:r>
                      <a:endParaRPr lang="pl-PL" sz="2400" dirty="0"/>
                    </a:p>
                  </a:txBody>
                  <a:tcPr>
                    <a:solidFill>
                      <a:schemeClr val="accent1"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2400" dirty="0" smtClean="0"/>
                        <a:t>Ożanna</a:t>
                      </a:r>
                      <a:endParaRPr lang="pl-PL" sz="2400" dirty="0"/>
                    </a:p>
                  </a:txBody>
                  <a:tcPr>
                    <a:solidFill>
                      <a:schemeClr val="accent1"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b="1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18 563,54</a:t>
                      </a:r>
                      <a:endParaRPr lang="pl-PL" sz="2400" i="0" dirty="0"/>
                    </a:p>
                  </a:txBody>
                  <a:tcPr>
                    <a:solidFill>
                      <a:schemeClr val="accent1"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b="1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18 562,71</a:t>
                      </a:r>
                      <a:endParaRPr lang="pl-PL" sz="2400" i="0" dirty="0"/>
                    </a:p>
                  </a:txBody>
                  <a:tcPr>
                    <a:solidFill>
                      <a:schemeClr val="accent1">
                        <a:alpha val="13000"/>
                      </a:schemeClr>
                    </a:solidFill>
                  </a:tcPr>
                </a:tc>
              </a:tr>
              <a:tr h="571500">
                <a:tc>
                  <a:txBody>
                    <a:bodyPr/>
                    <a:lstStyle/>
                    <a:p>
                      <a:pPr algn="ctr"/>
                      <a:r>
                        <a:rPr lang="pl-PL" sz="2400" dirty="0" smtClean="0"/>
                        <a:t>9</a:t>
                      </a:r>
                      <a:endParaRPr lang="pl-PL" sz="2400" dirty="0"/>
                    </a:p>
                  </a:txBody>
                  <a:tcPr>
                    <a:solidFill>
                      <a:schemeClr val="accent1"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2400" dirty="0" smtClean="0"/>
                        <a:t>Słoboda</a:t>
                      </a:r>
                      <a:endParaRPr lang="pl-PL" sz="2400" dirty="0"/>
                    </a:p>
                  </a:txBody>
                  <a:tcPr>
                    <a:solidFill>
                      <a:schemeClr val="accent1"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b="1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13 374,52</a:t>
                      </a:r>
                      <a:endParaRPr lang="pl-PL" sz="2400" i="0" dirty="0"/>
                    </a:p>
                  </a:txBody>
                  <a:tcPr>
                    <a:solidFill>
                      <a:schemeClr val="accent1"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b="1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13 374,52</a:t>
                      </a:r>
                      <a:endParaRPr lang="pl-PL" sz="2400" i="0" dirty="0"/>
                    </a:p>
                  </a:txBody>
                  <a:tcPr>
                    <a:solidFill>
                      <a:schemeClr val="accent1">
                        <a:alpha val="13000"/>
                      </a:schemeClr>
                    </a:solidFill>
                  </a:tcPr>
                </a:tc>
              </a:tr>
              <a:tr h="571500">
                <a:tc>
                  <a:txBody>
                    <a:bodyPr/>
                    <a:lstStyle/>
                    <a:p>
                      <a:pPr algn="ctr"/>
                      <a:r>
                        <a:rPr lang="pl-PL" sz="2400" dirty="0" smtClean="0"/>
                        <a:t>10</a:t>
                      </a:r>
                      <a:endParaRPr lang="pl-PL" sz="2400" dirty="0"/>
                    </a:p>
                  </a:txBody>
                  <a:tcPr>
                    <a:solidFill>
                      <a:schemeClr val="accent1"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2400" dirty="0" smtClean="0"/>
                        <a:t>Wólka Łamana</a:t>
                      </a:r>
                      <a:endParaRPr lang="pl-PL" sz="2400" dirty="0"/>
                    </a:p>
                  </a:txBody>
                  <a:tcPr>
                    <a:solidFill>
                      <a:schemeClr val="accent1"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b="1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15 347,81</a:t>
                      </a:r>
                      <a:endParaRPr lang="pl-PL" sz="2400" i="0" dirty="0"/>
                    </a:p>
                  </a:txBody>
                  <a:tcPr>
                    <a:solidFill>
                      <a:schemeClr val="accent1"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b="1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15 336,41</a:t>
                      </a:r>
                      <a:endParaRPr lang="pl-PL" sz="2400" i="0" dirty="0"/>
                    </a:p>
                  </a:txBody>
                  <a:tcPr>
                    <a:solidFill>
                      <a:schemeClr val="accent1">
                        <a:alpha val="13000"/>
                      </a:schemeClr>
                    </a:solidFill>
                  </a:tcPr>
                </a:tc>
              </a:tr>
              <a:tr h="571500">
                <a:tc gridSpan="2">
                  <a:txBody>
                    <a:bodyPr/>
                    <a:lstStyle/>
                    <a:p>
                      <a:pPr algn="r"/>
                      <a:r>
                        <a:rPr lang="pl-PL" sz="2400" b="1" dirty="0" smtClean="0"/>
                        <a:t>Razem</a:t>
                      </a:r>
                      <a:endParaRPr lang="pl-PL" sz="2400" b="1" dirty="0"/>
                    </a:p>
                  </a:txBody>
                  <a:tcPr>
                    <a:solidFill>
                      <a:schemeClr val="accent1">
                        <a:alpha val="13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213 217,13</a:t>
                      </a:r>
                      <a:endParaRPr lang="pl-PL" sz="2400" dirty="0"/>
                    </a:p>
                  </a:txBody>
                  <a:tcPr>
                    <a:solidFill>
                      <a:schemeClr val="accent1"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211 628,96</a:t>
                      </a:r>
                      <a:endParaRPr lang="pl-PL" sz="2400" dirty="0"/>
                    </a:p>
                  </a:txBody>
                  <a:tcPr>
                    <a:solidFill>
                      <a:schemeClr val="accent1">
                        <a:alpha val="13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25455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2000"/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pl-PL" sz="4000" dirty="0"/>
              <a:t>Na dzień 31 grudnia 2018  nadwyżką budżetowa </a:t>
            </a:r>
            <a:r>
              <a:rPr lang="pl-PL" sz="4000" dirty="0" smtClean="0"/>
              <a:t>wyniosła </a:t>
            </a:r>
            <a:r>
              <a:rPr lang="pl-PL" sz="4000" b="1" dirty="0"/>
              <a:t>693 008,30 zł</a:t>
            </a:r>
            <a:r>
              <a:rPr lang="pl-PL" sz="4000" dirty="0"/>
              <a:t> </a:t>
            </a:r>
            <a:r>
              <a:rPr lang="pl-PL" sz="4000" b="1" dirty="0"/>
              <a:t> </a:t>
            </a:r>
            <a:endParaRPr lang="pl-PL" sz="4000" dirty="0"/>
          </a:p>
          <a:p>
            <a:pPr marL="0" indent="0" algn="ctr">
              <a:buNone/>
            </a:pPr>
            <a:r>
              <a:rPr lang="pl-PL" sz="4000" dirty="0"/>
              <a:t>Na dzień 31 grudnia 2018 roku zobowiązania  Gminy Kuryłówka </a:t>
            </a:r>
            <a:r>
              <a:rPr lang="pl-PL" sz="4000" dirty="0" smtClean="0"/>
              <a:t>wyniosły </a:t>
            </a:r>
            <a:r>
              <a:rPr lang="pl-PL" sz="4000" b="1" dirty="0"/>
              <a:t>2 979 706,36 zł</a:t>
            </a:r>
            <a:r>
              <a:rPr lang="pl-PL" sz="4000" b="1" dirty="0" smtClean="0"/>
              <a:t>,</a:t>
            </a:r>
            <a:r>
              <a:rPr lang="pl-PL" sz="4000" dirty="0" smtClean="0"/>
              <a:t> </a:t>
            </a:r>
            <a:endParaRPr lang="pl-PL" sz="4000" dirty="0"/>
          </a:p>
          <a:p>
            <a:pPr marL="0" indent="0" algn="ctr">
              <a:buNone/>
            </a:pPr>
            <a:r>
              <a:rPr lang="pl-PL" sz="4000" dirty="0" smtClean="0"/>
              <a:t>co stanowi </a:t>
            </a:r>
            <a:r>
              <a:rPr lang="pl-PL" sz="4000" b="1" dirty="0" smtClean="0"/>
              <a:t>11,09</a:t>
            </a:r>
            <a:r>
              <a:rPr lang="pl-PL" sz="4000" b="1" dirty="0"/>
              <a:t>%</a:t>
            </a:r>
            <a:r>
              <a:rPr lang="pl-PL" sz="4000" dirty="0"/>
              <a:t> wykonanych dochodów 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015789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5000">
              <a:schemeClr val="accent1">
                <a:lumMod val="5000"/>
                <a:lumOff val="95000"/>
              </a:schemeClr>
            </a:gs>
            <a:gs pos="96000">
              <a:schemeClr val="bg1">
                <a:lumMod val="85000"/>
              </a:schemeClr>
            </a:gs>
            <a:gs pos="33000">
              <a:schemeClr val="bg1">
                <a:lumMod val="85000"/>
              </a:schemeClr>
            </a:gs>
            <a:gs pos="13000">
              <a:schemeClr val="bg1">
                <a:lumMod val="50000"/>
              </a:schemeClr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>
                <a:latin typeface="Arial Rounded MT Bold" panose="020F0704030504030204" pitchFamily="34" charset="0"/>
              </a:rPr>
              <a:t>Piramida wieku mieszkańców gminy</a:t>
            </a:r>
            <a:endParaRPr lang="pl-PL" dirty="0">
              <a:latin typeface="Arial Rounded MT Bold" panose="020F0704030504030204" pitchFamily="34" charset="0"/>
            </a:endParaRPr>
          </a:p>
        </p:txBody>
      </p:sp>
      <p:graphicFrame>
        <p:nvGraphicFramePr>
          <p:cNvPr id="22" name="Symbol zastępczy zawartości 2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80204436"/>
              </p:ext>
            </p:extLst>
          </p:nvPr>
        </p:nvGraphicFramePr>
        <p:xfrm>
          <a:off x="838200" y="1690688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433171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2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46688" y="2243151"/>
            <a:ext cx="10515600" cy="1758143"/>
          </a:xfrm>
        </p:spPr>
        <p:txBody>
          <a:bodyPr>
            <a:noAutofit/>
          </a:bodyPr>
          <a:lstStyle/>
          <a:p>
            <a:pPr algn="ctr"/>
            <a:r>
              <a:rPr lang="pl-PL" sz="6600" b="1" dirty="0" smtClean="0">
                <a:latin typeface="Arial Rounded MT Bold" panose="020F0704030504030204" pitchFamily="34" charset="0"/>
              </a:rPr>
              <a:t>Stan oświaty w Gminie Kuryłówka</a:t>
            </a:r>
            <a:endParaRPr lang="pl-PL" sz="6600" b="1" dirty="0">
              <a:latin typeface="Arial Rounded MT Bold" panose="020F0704030504030204" pitchFamily="34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12442" y="4682331"/>
            <a:ext cx="10515600" cy="4351338"/>
          </a:xfrm>
        </p:spPr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994044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1000">
              <a:schemeClr val="accent1">
                <a:lumMod val="5000"/>
                <a:lumOff val="95000"/>
              </a:schemeClr>
            </a:gs>
            <a:gs pos="61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rect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sz="4000" b="1" dirty="0">
                <a:latin typeface="Arial Rounded MT Bold" panose="020F0704030504030204" pitchFamily="34" charset="0"/>
              </a:rPr>
              <a:t>Oświata Gminy Kuryłówka w liczbach na dzień </a:t>
            </a:r>
            <a:r>
              <a:rPr lang="pl-PL" sz="4000" b="1" dirty="0" smtClean="0">
                <a:latin typeface="Arial Rounded MT Bold" panose="020F0704030504030204" pitchFamily="34" charset="0"/>
              </a:rPr>
              <a:t/>
            </a:r>
            <a:br>
              <a:rPr lang="pl-PL" sz="4000" b="1" dirty="0" smtClean="0">
                <a:latin typeface="Arial Rounded MT Bold" panose="020F0704030504030204" pitchFamily="34" charset="0"/>
              </a:rPr>
            </a:br>
            <a:r>
              <a:rPr lang="pl-PL" sz="4000" b="1" dirty="0" smtClean="0">
                <a:latin typeface="Arial Rounded MT Bold" panose="020F0704030504030204" pitchFamily="34" charset="0"/>
              </a:rPr>
              <a:t>31 </a:t>
            </a:r>
            <a:r>
              <a:rPr lang="pl-PL" sz="4000" b="1" dirty="0">
                <a:latin typeface="Arial Rounded MT Bold" panose="020F0704030504030204" pitchFamily="34" charset="0"/>
              </a:rPr>
              <a:t>grudnia 2018 rok</a:t>
            </a: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graphicFrame>
        <p:nvGraphicFramePr>
          <p:cNvPr id="14" name="Symbol zastępczy zawartości 1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66811262"/>
              </p:ext>
            </p:extLst>
          </p:nvPr>
        </p:nvGraphicFramePr>
        <p:xfrm>
          <a:off x="0" y="1239864"/>
          <a:ext cx="12192000" cy="56181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91205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1503</TotalTime>
  <Words>3058</Words>
  <Application>Microsoft Office PowerPoint</Application>
  <PresentationFormat>Panoramiczny</PresentationFormat>
  <Paragraphs>1004</Paragraphs>
  <Slides>64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64</vt:i4>
      </vt:variant>
    </vt:vector>
  </HeadingPairs>
  <TitlesOfParts>
    <vt:vector size="71" baseType="lpstr">
      <vt:lpstr>Arial Unicode MS</vt:lpstr>
      <vt:lpstr>Arial</vt:lpstr>
      <vt:lpstr>Arial Black</vt:lpstr>
      <vt:lpstr>Arial Rounded MT Bold</vt:lpstr>
      <vt:lpstr>Calibri</vt:lpstr>
      <vt:lpstr>Calibri Light</vt:lpstr>
      <vt:lpstr>Motyw pakietu Office</vt:lpstr>
      <vt:lpstr>Raport   </vt:lpstr>
      <vt:lpstr>Powierzchnia gminy</vt:lpstr>
      <vt:lpstr>Powierzchnia ewidencyjna gminy </vt:lpstr>
      <vt:lpstr>Demografia Gminy Kuryłówka,  według stanu na dzień 31 grudnia 2018r. </vt:lpstr>
      <vt:lpstr>Dane statystyczne dotyczące ilości mieszkańców z uwzględnieniem płci.</vt:lpstr>
      <vt:lpstr>Liczba stałych mieszkańców w poszczególnych miejscowościach </vt:lpstr>
      <vt:lpstr>Piramida wieku mieszkańców gminy</vt:lpstr>
      <vt:lpstr>Stan oświaty w Gminie Kuryłówka</vt:lpstr>
      <vt:lpstr>Oświata Gminy Kuryłówka w liczbach na dzień  31 grudnia 2018 rok </vt:lpstr>
      <vt:lpstr>Kadra nauczycielska i pracownicy niepedagogiczni w placówkach prowadzonych przez Gminę Kuryłówka: </vt:lpstr>
      <vt:lpstr>Koszty zadań oświatowych w 2018 roku</vt:lpstr>
      <vt:lpstr>Koszty zadań oświatowych- uczeń/dziecko w 2018 roku</vt:lpstr>
      <vt:lpstr>Instytucje kultury w gminie </vt:lpstr>
      <vt:lpstr>Gminna Biblioteka Publiczna w Kuryłówce</vt:lpstr>
      <vt:lpstr>Zbiory biblioteczne ogółem  (stan na koniec 2018 r.)</vt:lpstr>
      <vt:lpstr>Prezentacja programu PowerPoint</vt:lpstr>
      <vt:lpstr>Gminny Dom Kultury w Kuryłówce</vt:lpstr>
      <vt:lpstr>Wykaz zespołów działających w GOK</vt:lpstr>
      <vt:lpstr>Prezentacja programu PowerPoint</vt:lpstr>
      <vt:lpstr>Dotacje dla klubów sportowych</vt:lpstr>
      <vt:lpstr>Dotacje dla klubów sportowych w 2018 r. </vt:lpstr>
      <vt:lpstr>Ochrona zabytków</vt:lpstr>
      <vt:lpstr>Prezentacja programu PowerPoint</vt:lpstr>
      <vt:lpstr>Prezentacja programu PowerPoint</vt:lpstr>
      <vt:lpstr>Stan Ochotniczych Straży Pożarnych w gminie</vt:lpstr>
      <vt:lpstr>Stan jednostek OSP w gminie </vt:lpstr>
      <vt:lpstr>Stan jednostek OSP w gminie </vt:lpstr>
      <vt:lpstr>Stan jednostek OSP w gminie </vt:lpstr>
      <vt:lpstr>Zestawienie sprzętu w ochotniczych strażach pożarnych na terenie Gminy Kuryłówka</vt:lpstr>
      <vt:lpstr>Zestawienie sprzętu w ochotniczych strażach pożarnych na terenie Gminy Kuryłówka</vt:lpstr>
      <vt:lpstr>Zestawienie sprzętu w ochotniczych strażach pożarnych</vt:lpstr>
      <vt:lpstr>Gospodarka komunalna </vt:lpstr>
      <vt:lpstr>Prezentacja programu PowerPoint</vt:lpstr>
      <vt:lpstr>Woda</vt:lpstr>
      <vt:lpstr>Ścieki</vt:lpstr>
      <vt:lpstr>Gospodarka odpadami</vt:lpstr>
      <vt:lpstr>Pomoc społeczna</vt:lpstr>
      <vt:lpstr>Działalność Gminnego Ośrodka Pomocy Społecznej w Kuryłówce</vt:lpstr>
      <vt:lpstr>Zadania zlecone</vt:lpstr>
      <vt:lpstr>Zadania własne</vt:lpstr>
      <vt:lpstr>Zadania własne</vt:lpstr>
      <vt:lpstr>Realizacja zadań wynikających z Programu Wspierania Rodziny</vt:lpstr>
      <vt:lpstr>Finanse gminy</vt:lpstr>
      <vt:lpstr>Budżet gminy na dzień 31 grudnia 2018 r. </vt:lpstr>
      <vt:lpstr>DOTACJE POZYSKANE W RAMACH PROGRAMÓW FINANSOWANYCH Z UDZIAŁEM ŚRODKÓW EUROPEJSKICH  - </vt:lpstr>
      <vt:lpstr>DOTACJE ORAZ ŚRODKI NA DOFINANSOWANIE WŁASNYCH ZADAŃ BIEŻĄCYCH I INWESTYCYJNYCH GMINY </vt:lpstr>
      <vt:lpstr>Zrealizowane inwestycje</vt:lpstr>
      <vt:lpstr>Zrealizowane inwestycje</vt:lpstr>
      <vt:lpstr>Informacje o stanie mienia komunalnego </vt:lpstr>
      <vt:lpstr> Wykaz budynków i budowli będących własnością Gminy Kuryłówka</vt:lpstr>
      <vt:lpstr> Wykaz budynków i budowli będących własnością Gminy Kuryłówka</vt:lpstr>
      <vt:lpstr> Wykaz budynków i budowli będących własnością Gminy Kuryłówka</vt:lpstr>
      <vt:lpstr> Wykaz budynków i budowli będących własnością Gminy Kuryłówka</vt:lpstr>
      <vt:lpstr> Wykaz budynków i budowli będących własnością Gminy Kuryłówka</vt:lpstr>
      <vt:lpstr> Wykaz budynków i budowli będących własnością Gminy Kuryłówka</vt:lpstr>
      <vt:lpstr> Wykaz budynków i budowli będących własnością Gminy Kuryłówka</vt:lpstr>
      <vt:lpstr> Wykaz budynków i budowli będących własnością Gminy Kuryłówka</vt:lpstr>
      <vt:lpstr> Wykaz budynków i budowli będących własnością Gminy Kuryłówka</vt:lpstr>
      <vt:lpstr> Wykaz budynków i budowli będących własnością Gminy Kuryłówka</vt:lpstr>
      <vt:lpstr>Prezentacja programu PowerPoint</vt:lpstr>
      <vt:lpstr>Dochody uzyskane z tytułu wykonywania prawa własności i innych praw majątkowych</vt:lpstr>
      <vt:lpstr>Wydatki w ramach Funduszu Sołeckiego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Raport o stanie gminy Kuryłówka za 2018 r.</dc:title>
  <dc:creator>uzytkownik</dc:creator>
  <cp:lastModifiedBy>uzytkownik</cp:lastModifiedBy>
  <cp:revision>121</cp:revision>
  <dcterms:created xsi:type="dcterms:W3CDTF">2019-04-08T06:12:12Z</dcterms:created>
  <dcterms:modified xsi:type="dcterms:W3CDTF">2019-04-11T12:38:17Z</dcterms:modified>
</cp:coreProperties>
</file>